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39803D-EDF0-4B3A-9AC0-7BABB3409C78}" type="datetimeFigureOut">
              <a:rPr lang="en-GB" smtClean="0"/>
              <a:t>23/03/2020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986B8-D7BA-4BD0-91BD-28F3C35F7088}" type="slidenum">
              <a:rPr lang="en-GB" smtClean="0"/>
              <a:t>‹#›</a:t>
            </a:fld>
            <a:endParaRPr lang="en-GB"/>
          </a:p>
        </p:txBody>
      </p:sp>
    </p:spTree>
    <p:extLst>
      <p:ext uri="{BB962C8B-B14F-4D97-AF65-F5344CB8AC3E}">
        <p14:creationId xmlns:p14="http://schemas.microsoft.com/office/powerpoint/2010/main" val="606386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2: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 name="Google Shape;6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3: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 name="Google Shape;6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4: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5: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1" name="Google Shape;8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6:notes"/>
          <p:cNvSpPr txBox="1">
            <a:spLocks noGrp="1"/>
          </p:cNvSpPr>
          <p:nvPr>
            <p:ph type="body" idx="1"/>
          </p:nvPr>
        </p:nvSpPr>
        <p:spPr>
          <a:xfrm>
            <a:off x="914400" y="4343400"/>
            <a:ext cx="50292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E9C09-DECF-4565-8FF8-5CF9A8310EA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3AC1AB7-BC25-4006-87C1-2D6738F79D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6ECEF57-EB42-4ABE-9CC1-104456276D4C}"/>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5" name="Footer Placeholder 4">
            <a:extLst>
              <a:ext uri="{FF2B5EF4-FFF2-40B4-BE49-F238E27FC236}">
                <a16:creationId xmlns:a16="http://schemas.microsoft.com/office/drawing/2014/main" id="{EDF875F4-8136-45A4-BFA2-C9FA81D644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10BCF9-5E29-4ECB-8339-FF9B61B880A5}"/>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3194032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D1EA1-1DD6-45C4-99E5-278CE0F7D5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128DF2F-04F5-43B8-AEBE-28F7B4A30D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849B41-6B9A-4504-8D54-52B51C2A4278}"/>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5" name="Footer Placeholder 4">
            <a:extLst>
              <a:ext uri="{FF2B5EF4-FFF2-40B4-BE49-F238E27FC236}">
                <a16:creationId xmlns:a16="http://schemas.microsoft.com/office/drawing/2014/main" id="{99E48F2B-C9E1-4BA5-9B40-391D488D36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72AD4D-8EC2-4E77-B048-3DD4853E81D4}"/>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2075547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A2DC6-9BCE-4CCB-9B19-70C4BBDBA7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7723D5-162A-46BE-9E85-8E37EBA3F26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FB5D9A0-90D1-4DD2-8998-0DA36D5BD625}"/>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5" name="Footer Placeholder 4">
            <a:extLst>
              <a:ext uri="{FF2B5EF4-FFF2-40B4-BE49-F238E27FC236}">
                <a16:creationId xmlns:a16="http://schemas.microsoft.com/office/drawing/2014/main" id="{3CB6A612-582A-465E-A5E2-F50E8F0D95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E596B8-3D77-43F0-8BBB-01ECD110F469}"/>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3648923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CF6D1-99E8-47E8-88AF-F407705C01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9B3E15-506C-4ED8-93C3-F994800CAB0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C880295-4843-47D4-8A90-EE42C0B8E6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77A69CB-3CC9-44E7-B122-29C5ED66D9DE}"/>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6" name="Footer Placeholder 5">
            <a:extLst>
              <a:ext uri="{FF2B5EF4-FFF2-40B4-BE49-F238E27FC236}">
                <a16:creationId xmlns:a16="http://schemas.microsoft.com/office/drawing/2014/main" id="{53B68FBD-0973-41E3-84CB-56ADDE45E5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D586A9-F9C0-4A05-A70D-8E70C78ABCC5}"/>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1211552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5E364-F9DA-44AB-8E0B-6235841D0DF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FDE9B72-CA81-42B4-AC49-A353EB7716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1C33F3E-952D-4C6A-BDA1-564430DABC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DF935D5-9A02-4ACF-8AB4-35E2C5FD72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3D4499-EDB4-4241-965F-7E9BB160DF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CD4F67D-46DA-4E52-BC7A-0D798ABAA744}"/>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8" name="Footer Placeholder 7">
            <a:extLst>
              <a:ext uri="{FF2B5EF4-FFF2-40B4-BE49-F238E27FC236}">
                <a16:creationId xmlns:a16="http://schemas.microsoft.com/office/drawing/2014/main" id="{EEFB4D4C-B1BF-4DB8-95D5-4774C360B6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DD7E0A-3DC4-40CC-9055-E83DA1E68F4F}"/>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4240683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F4FEC-92CD-4024-81BD-4F1CB026E60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3A0CF49-0CD7-4DBF-BD04-599C653F7E30}"/>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4" name="Footer Placeholder 3">
            <a:extLst>
              <a:ext uri="{FF2B5EF4-FFF2-40B4-BE49-F238E27FC236}">
                <a16:creationId xmlns:a16="http://schemas.microsoft.com/office/drawing/2014/main" id="{C9940F55-9409-4607-9CA6-B4C9BBFFDF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57B964E-F30C-4FD1-87A9-78AE4998232C}"/>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1269257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D7F3664-7270-41B3-846F-17B745244937}"/>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3" name="Footer Placeholder 2">
            <a:extLst>
              <a:ext uri="{FF2B5EF4-FFF2-40B4-BE49-F238E27FC236}">
                <a16:creationId xmlns:a16="http://schemas.microsoft.com/office/drawing/2014/main" id="{435D5A7A-3BDC-4AD0-8809-356FC4C2458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F210D9B-56FB-4E83-B73F-9EDABC200939}"/>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31801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63AF2-F67A-4007-A0BD-C3C254DDF1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70F13F9-B3FC-4453-87B1-C9B058D75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CC77B9-553D-4125-B9AD-5EC04D7B0B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206B1E-C6CE-4772-8839-ED1CB9D23ACC}"/>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6" name="Footer Placeholder 5">
            <a:extLst>
              <a:ext uri="{FF2B5EF4-FFF2-40B4-BE49-F238E27FC236}">
                <a16:creationId xmlns:a16="http://schemas.microsoft.com/office/drawing/2014/main" id="{63B756BE-C5DB-4B5F-A8A5-441810B9050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47D93A-62F3-4717-896E-856828168FF4}"/>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3251123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F93D1-04DC-430C-8F2F-610E8717D5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2F7A2A8-AA53-4BE9-9971-25B7E67BF0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B259F7-5D75-4765-A395-E5D5036640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C83A73-978B-4266-8530-60763531853D}"/>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6" name="Footer Placeholder 5">
            <a:extLst>
              <a:ext uri="{FF2B5EF4-FFF2-40B4-BE49-F238E27FC236}">
                <a16:creationId xmlns:a16="http://schemas.microsoft.com/office/drawing/2014/main" id="{0CD27EC7-1FF2-40DD-AC6E-F009CD6CB2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DACEA4-9FBB-4F23-AFB0-956A9D2A0817}"/>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24152797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A290B-C0E1-41E3-84C2-24794CAECC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AD09DD-A5B1-4B2D-AE6D-7D6B0721E4A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3E9849-910B-4838-A3D7-6413FB443CF6}"/>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5" name="Footer Placeholder 4">
            <a:extLst>
              <a:ext uri="{FF2B5EF4-FFF2-40B4-BE49-F238E27FC236}">
                <a16:creationId xmlns:a16="http://schemas.microsoft.com/office/drawing/2014/main" id="{94D22019-2E19-44ED-AE74-A52F5900C3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B3BB0A-EA36-4F74-9A8F-6343E104D59F}"/>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3082789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7B4331-6600-4970-8B80-566921CB431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8C369E-24CC-4F8C-AF42-BFACC9E74CD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DD8B50-56CF-41F1-A4B8-3EC3C29123A2}"/>
              </a:ext>
            </a:extLst>
          </p:cNvPr>
          <p:cNvSpPr>
            <a:spLocks noGrp="1"/>
          </p:cNvSpPr>
          <p:nvPr>
            <p:ph type="dt" sz="half" idx="10"/>
          </p:nvPr>
        </p:nvSpPr>
        <p:spPr/>
        <p:txBody>
          <a:bodyPr/>
          <a:lstStyle/>
          <a:p>
            <a:fld id="{1EA4C3B9-EBC9-4333-8439-F1F04ED1A851}" type="datetimeFigureOut">
              <a:rPr lang="en-GB" smtClean="0"/>
              <a:t>23/03/2020</a:t>
            </a:fld>
            <a:endParaRPr lang="en-GB"/>
          </a:p>
        </p:txBody>
      </p:sp>
      <p:sp>
        <p:nvSpPr>
          <p:cNvPr id="5" name="Footer Placeholder 4">
            <a:extLst>
              <a:ext uri="{FF2B5EF4-FFF2-40B4-BE49-F238E27FC236}">
                <a16:creationId xmlns:a16="http://schemas.microsoft.com/office/drawing/2014/main" id="{6652525D-C46B-4299-BDB6-8C35FBBEF6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B1F967-35F0-45DD-AAFB-38BE0FAB4725}"/>
              </a:ext>
            </a:extLst>
          </p:cNvPr>
          <p:cNvSpPr>
            <a:spLocks noGrp="1"/>
          </p:cNvSpPr>
          <p:nvPr>
            <p:ph type="sldNum" sz="quarter" idx="12"/>
          </p:nvPr>
        </p:nvSpPr>
        <p:spPr/>
        <p:txBody>
          <a:bodyPr/>
          <a:lstStyle/>
          <a:p>
            <a:fld id="{64B81E27-C2D5-4F0E-A274-737BDCE2169F}" type="slidenum">
              <a:rPr lang="en-GB" smtClean="0"/>
              <a:t>‹#›</a:t>
            </a:fld>
            <a:endParaRPr lang="en-GB"/>
          </a:p>
        </p:txBody>
      </p:sp>
    </p:spTree>
    <p:extLst>
      <p:ext uri="{BB962C8B-B14F-4D97-AF65-F5344CB8AC3E}">
        <p14:creationId xmlns:p14="http://schemas.microsoft.com/office/powerpoint/2010/main" val="28574460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mp; Bullets" type="tx">
  <p:cSld name="Title &amp; Bullet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892969" y="178594"/>
            <a:ext cx="10406063" cy="1518047"/>
          </a:xfrm>
          <a:prstGeom prst="rect">
            <a:avLst/>
          </a:prstGeom>
          <a:noFill/>
          <a:ln>
            <a:noFill/>
          </a:ln>
        </p:spPr>
        <p:txBody>
          <a:bodyPr spcFirstLastPara="1" wrap="square" lIns="50800" tIns="50800" rIns="50800" bIns="50800" anchor="ctr" anchorCtr="0">
            <a:no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a:endParaRPr/>
          </a:p>
        </p:txBody>
      </p:sp>
      <p:sp>
        <p:nvSpPr>
          <p:cNvPr id="15" name="Google Shape;15;p3"/>
          <p:cNvSpPr txBox="1">
            <a:spLocks noGrp="1"/>
          </p:cNvSpPr>
          <p:nvPr>
            <p:ph type="body" idx="1"/>
          </p:nvPr>
        </p:nvSpPr>
        <p:spPr>
          <a:xfrm>
            <a:off x="892969" y="1821656"/>
            <a:ext cx="10406063" cy="4420195"/>
          </a:xfrm>
          <a:prstGeom prst="rect">
            <a:avLst/>
          </a:prstGeom>
          <a:noFill/>
          <a:ln>
            <a:noFill/>
          </a:ln>
        </p:spPr>
        <p:txBody>
          <a:bodyPr spcFirstLastPara="1" wrap="square" lIns="50800" tIns="50800" rIns="50800" bIns="50800" anchor="ctr" anchorCtr="0">
            <a:noAutofit/>
          </a:bodyPr>
          <a:lstStyle>
            <a:lvl1pPr marL="321457" lvl="0" indent="-277257" algn="l">
              <a:lnSpc>
                <a:spcPct val="100000"/>
              </a:lnSpc>
              <a:spcBef>
                <a:spcPts val="2953"/>
              </a:spcBef>
              <a:spcAft>
                <a:spcPts val="0"/>
              </a:spcAft>
              <a:buClr>
                <a:srgbClr val="000000"/>
              </a:buClr>
              <a:buSzPts val="2610"/>
              <a:buChar char="•"/>
              <a:defRPr/>
            </a:lvl1pPr>
            <a:lvl2pPr marL="642915" lvl="1" indent="-277257" algn="l">
              <a:lnSpc>
                <a:spcPct val="100000"/>
              </a:lnSpc>
              <a:spcBef>
                <a:spcPts val="2953"/>
              </a:spcBef>
              <a:spcAft>
                <a:spcPts val="0"/>
              </a:spcAft>
              <a:buClr>
                <a:srgbClr val="000000"/>
              </a:buClr>
              <a:buSzPts val="2610"/>
              <a:buChar char="•"/>
              <a:defRPr/>
            </a:lvl2pPr>
            <a:lvl3pPr marL="964372" lvl="2" indent="-277257" algn="l">
              <a:lnSpc>
                <a:spcPct val="100000"/>
              </a:lnSpc>
              <a:spcBef>
                <a:spcPts val="2953"/>
              </a:spcBef>
              <a:spcAft>
                <a:spcPts val="0"/>
              </a:spcAft>
              <a:buClr>
                <a:srgbClr val="000000"/>
              </a:buClr>
              <a:buSzPts val="2610"/>
              <a:buChar char="•"/>
              <a:defRPr/>
            </a:lvl3pPr>
            <a:lvl4pPr marL="1285829" lvl="3" indent="-277257" algn="l">
              <a:lnSpc>
                <a:spcPct val="100000"/>
              </a:lnSpc>
              <a:spcBef>
                <a:spcPts val="2953"/>
              </a:spcBef>
              <a:spcAft>
                <a:spcPts val="0"/>
              </a:spcAft>
              <a:buClr>
                <a:srgbClr val="000000"/>
              </a:buClr>
              <a:buSzPts val="2610"/>
              <a:buChar char="•"/>
              <a:defRPr/>
            </a:lvl4pPr>
            <a:lvl5pPr marL="1607287" lvl="4" indent="-277257" algn="l">
              <a:lnSpc>
                <a:spcPct val="100000"/>
              </a:lnSpc>
              <a:spcBef>
                <a:spcPts val="2953"/>
              </a:spcBef>
              <a:spcAft>
                <a:spcPts val="0"/>
              </a:spcAft>
              <a:buClr>
                <a:srgbClr val="000000"/>
              </a:buClr>
              <a:buSzPts val="2610"/>
              <a:buChar char="•"/>
              <a:defRPr/>
            </a:lvl5pPr>
            <a:lvl6pPr marL="1928744" lvl="5" indent="-277257" algn="l">
              <a:lnSpc>
                <a:spcPct val="100000"/>
              </a:lnSpc>
              <a:spcBef>
                <a:spcPts val="2953"/>
              </a:spcBef>
              <a:spcAft>
                <a:spcPts val="0"/>
              </a:spcAft>
              <a:buClr>
                <a:srgbClr val="000000"/>
              </a:buClr>
              <a:buSzPts val="2610"/>
              <a:buChar char="•"/>
              <a:defRPr/>
            </a:lvl6pPr>
            <a:lvl7pPr marL="2250201" lvl="6" indent="-277257" algn="l">
              <a:lnSpc>
                <a:spcPct val="100000"/>
              </a:lnSpc>
              <a:spcBef>
                <a:spcPts val="2953"/>
              </a:spcBef>
              <a:spcAft>
                <a:spcPts val="0"/>
              </a:spcAft>
              <a:buClr>
                <a:srgbClr val="000000"/>
              </a:buClr>
              <a:buSzPts val="2610"/>
              <a:buChar char="•"/>
              <a:defRPr/>
            </a:lvl7pPr>
            <a:lvl8pPr marL="2571659" lvl="7" indent="-277256" algn="l">
              <a:lnSpc>
                <a:spcPct val="100000"/>
              </a:lnSpc>
              <a:spcBef>
                <a:spcPts val="2953"/>
              </a:spcBef>
              <a:spcAft>
                <a:spcPts val="0"/>
              </a:spcAft>
              <a:buClr>
                <a:srgbClr val="000000"/>
              </a:buClr>
              <a:buSzPts val="2610"/>
              <a:buChar char="•"/>
              <a:defRPr/>
            </a:lvl8pPr>
            <a:lvl9pPr marL="2893116" lvl="8" indent="-277256" algn="l">
              <a:lnSpc>
                <a:spcPct val="100000"/>
              </a:lnSpc>
              <a:spcBef>
                <a:spcPts val="2953"/>
              </a:spcBef>
              <a:spcAft>
                <a:spcPts val="0"/>
              </a:spcAft>
              <a:buClr>
                <a:srgbClr val="000000"/>
              </a:buClr>
              <a:buSzPts val="2610"/>
              <a:buChar char="•"/>
              <a:defRPr/>
            </a:lvl9pPr>
          </a:lstStyle>
          <a:p>
            <a:endParaRPr/>
          </a:p>
        </p:txBody>
      </p:sp>
      <p:sp>
        <p:nvSpPr>
          <p:cNvPr id="16" name="Google Shape;16;p3"/>
          <p:cNvSpPr txBox="1">
            <a:spLocks noGrp="1"/>
          </p:cNvSpPr>
          <p:nvPr>
            <p:ph type="sldNum" idx="12"/>
          </p:nvPr>
        </p:nvSpPr>
        <p:spPr>
          <a:xfrm>
            <a:off x="5933329" y="6536531"/>
            <a:ext cx="318993" cy="228028"/>
          </a:xfrm>
          <a:prstGeom prst="rect">
            <a:avLst/>
          </a:prstGeom>
          <a:noFill/>
          <a:ln>
            <a:noFill/>
          </a:ln>
        </p:spPr>
        <p:txBody>
          <a:bodyPr spcFirstLastPara="1" wrap="square" lIns="50800" tIns="50800" rIns="50800" bIns="50800" anchor="t" anchorCtr="0">
            <a:noAutofit/>
          </a:bodyPr>
          <a:lstStyle>
            <a:lvl1pPr marL="0" lvl="0"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1pPr>
            <a:lvl2pPr marL="0" lvl="1"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2pPr>
            <a:lvl3pPr marL="0" lvl="2"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3pPr>
            <a:lvl4pPr marL="0" lvl="3"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4pPr>
            <a:lvl5pPr marL="0" lvl="4"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5pPr>
            <a:lvl6pPr marL="0" lvl="5"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6pPr>
            <a:lvl7pPr marL="0" lvl="6"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7pPr>
            <a:lvl8pPr marL="0" lvl="7"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8pPr>
            <a:lvl9pPr marL="0" lvl="8" indent="0" algn="ctr">
              <a:lnSpc>
                <a:spcPct val="100000"/>
              </a:lnSpc>
              <a:spcBef>
                <a:spcPts val="0"/>
              </a:spcBef>
              <a:spcAft>
                <a:spcPts val="0"/>
              </a:spcAft>
              <a:buClr>
                <a:srgbClr val="000000"/>
              </a:buClr>
              <a:buSzPts val="1600"/>
              <a:buFont typeface="Helvetica Neue Light"/>
              <a:buNone/>
              <a:defRPr sz="1125" b="0">
                <a:latin typeface="Helvetica Neue Light"/>
                <a:ea typeface="Helvetica Neue Light"/>
                <a:cs typeface="Helvetica Neue Light"/>
                <a:sym typeface="Helvetica Neue Light"/>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4281315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25CC01-22F2-400D-AF0D-A142509F0F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6ED626-AA16-41BF-8BF8-D74C06B6E0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FB6C0F-2176-4E70-989E-807A90216A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A4C3B9-EBC9-4333-8439-F1F04ED1A851}" type="datetimeFigureOut">
              <a:rPr lang="en-GB" smtClean="0"/>
              <a:t>23/03/2020</a:t>
            </a:fld>
            <a:endParaRPr lang="en-GB"/>
          </a:p>
        </p:txBody>
      </p:sp>
      <p:sp>
        <p:nvSpPr>
          <p:cNvPr id="5" name="Footer Placeholder 4">
            <a:extLst>
              <a:ext uri="{FF2B5EF4-FFF2-40B4-BE49-F238E27FC236}">
                <a16:creationId xmlns:a16="http://schemas.microsoft.com/office/drawing/2014/main" id="{532922A3-E9B3-4DA2-99D6-63AEBE326F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1A4B657-E087-46FF-9D9D-9BF662F41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B81E27-C2D5-4F0E-A274-737BDCE2169F}" type="slidenum">
              <a:rPr lang="en-GB" smtClean="0"/>
              <a:t>‹#›</a:t>
            </a:fld>
            <a:endParaRPr lang="en-GB"/>
          </a:p>
        </p:txBody>
      </p:sp>
    </p:spTree>
    <p:extLst>
      <p:ext uri="{BB962C8B-B14F-4D97-AF65-F5344CB8AC3E}">
        <p14:creationId xmlns:p14="http://schemas.microsoft.com/office/powerpoint/2010/main" val="21333566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15"/>
          <p:cNvSpPr txBox="1">
            <a:spLocks noGrp="1"/>
          </p:cNvSpPr>
          <p:nvPr>
            <p:ph type="title"/>
          </p:nvPr>
        </p:nvSpPr>
        <p:spPr>
          <a:xfrm>
            <a:off x="2193727" y="178594"/>
            <a:ext cx="7804547" cy="1518047"/>
          </a:xfrm>
          <a:prstGeom prst="rect">
            <a:avLst/>
          </a:prstGeom>
          <a:noFill/>
          <a:ln>
            <a:noFill/>
          </a:ln>
        </p:spPr>
        <p:txBody>
          <a:bodyPr spcFirstLastPara="1" vert="horz" wrap="square" lIns="35719" tIns="35719" rIns="35719" bIns="35719" rtlCol="0" anchor="ctr" anchorCtr="0">
            <a:noAutofit/>
          </a:bodyPr>
          <a:lstStyle/>
          <a:p>
            <a:pPr>
              <a:buSzPts val="5000"/>
            </a:pPr>
            <a:r>
              <a:rPr lang="en-US" sz="3516"/>
              <a:t>Guidance for parents and teachers</a:t>
            </a:r>
            <a:endParaRPr/>
          </a:p>
        </p:txBody>
      </p:sp>
      <p:sp>
        <p:nvSpPr>
          <p:cNvPr id="66" name="Google Shape;66;p15"/>
          <p:cNvSpPr txBox="1">
            <a:spLocks noGrp="1"/>
          </p:cNvSpPr>
          <p:nvPr>
            <p:ph type="body" idx="1"/>
          </p:nvPr>
        </p:nvSpPr>
        <p:spPr>
          <a:xfrm>
            <a:off x="2193727" y="1425645"/>
            <a:ext cx="7804547" cy="4427870"/>
          </a:xfrm>
          <a:prstGeom prst="rect">
            <a:avLst/>
          </a:prstGeom>
          <a:noFill/>
          <a:ln>
            <a:noFill/>
          </a:ln>
        </p:spPr>
        <p:txBody>
          <a:bodyPr spcFirstLastPara="1" vert="horz" wrap="square" lIns="35719" tIns="35719" rIns="35719" bIns="35719" rtlCol="0" anchor="ctr" anchorCtr="0">
            <a:noAutofit/>
          </a:bodyPr>
          <a:lstStyle/>
          <a:p>
            <a:pPr marL="0" indent="0">
              <a:spcBef>
                <a:spcPts val="0"/>
              </a:spcBef>
              <a:buSzPts val="3200"/>
              <a:buNone/>
            </a:pPr>
            <a:r>
              <a:rPr lang="en-US" sz="2250">
                <a:solidFill>
                  <a:srgbClr val="000000"/>
                </a:solidFill>
                <a:latin typeface="Helvetica Neue"/>
                <a:ea typeface="Helvetica Neue"/>
                <a:cs typeface="Helvetica Neue"/>
                <a:sym typeface="Helvetica Neue"/>
              </a:rPr>
              <a:t>The following is an unfolding narrative - a story you will make with your children as you go along. There is no time limit, no requirement to do every activity, and no right pace. In fact, it is designed to be ‘slow learning’ - a kind of learning where you and your children enjoy the process, without the pressures of being on a timetable.</a:t>
            </a:r>
            <a:endParaRPr/>
          </a:p>
          <a:p>
            <a:pPr marL="0" indent="0">
              <a:buSzPts val="3200"/>
              <a:buNone/>
            </a:pPr>
            <a:r>
              <a:rPr lang="en-US" sz="2250">
                <a:solidFill>
                  <a:srgbClr val="000000"/>
                </a:solidFill>
                <a:latin typeface="Helvetica Neue"/>
                <a:ea typeface="Helvetica Neue"/>
                <a:cs typeface="Helvetica Neue"/>
                <a:sym typeface="Helvetica Neue"/>
              </a:rPr>
              <a:t>It is also designed to be collaborative, so please get involved with the materials - especially the narrative episodes which your child/children might need help reading.</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6"/>
          <p:cNvSpPr txBox="1">
            <a:spLocks noGrp="1"/>
          </p:cNvSpPr>
          <p:nvPr>
            <p:ph type="title"/>
          </p:nvPr>
        </p:nvSpPr>
        <p:spPr>
          <a:xfrm>
            <a:off x="2193727" y="178594"/>
            <a:ext cx="7804547" cy="1518047"/>
          </a:xfrm>
          <a:prstGeom prst="rect">
            <a:avLst/>
          </a:prstGeom>
          <a:noFill/>
          <a:ln>
            <a:noFill/>
          </a:ln>
        </p:spPr>
        <p:txBody>
          <a:bodyPr spcFirstLastPara="1" vert="horz" wrap="square" lIns="35719" tIns="35719" rIns="35719" bIns="35719" rtlCol="0" anchor="ctr" anchorCtr="0">
            <a:noAutofit/>
          </a:bodyPr>
          <a:lstStyle/>
          <a:p>
            <a:pPr>
              <a:buSzPts val="5000"/>
            </a:pPr>
            <a:r>
              <a:rPr lang="en-US" sz="3516"/>
              <a:t>Guidance for parents and teachers</a:t>
            </a:r>
            <a:endParaRPr/>
          </a:p>
        </p:txBody>
      </p:sp>
      <p:sp>
        <p:nvSpPr>
          <p:cNvPr id="72" name="Google Shape;72;p16"/>
          <p:cNvSpPr txBox="1">
            <a:spLocks noGrp="1"/>
          </p:cNvSpPr>
          <p:nvPr>
            <p:ph type="body" idx="1"/>
          </p:nvPr>
        </p:nvSpPr>
        <p:spPr>
          <a:xfrm>
            <a:off x="2193727" y="1260586"/>
            <a:ext cx="7804547" cy="4887609"/>
          </a:xfrm>
          <a:prstGeom prst="rect">
            <a:avLst/>
          </a:prstGeom>
          <a:noFill/>
          <a:ln>
            <a:noFill/>
          </a:ln>
        </p:spPr>
        <p:txBody>
          <a:bodyPr spcFirstLastPara="1" vert="horz" wrap="square" lIns="35719" tIns="35719" rIns="35719" bIns="35719" rtlCol="0" anchor="ctr" anchorCtr="0">
            <a:noAutofit/>
          </a:bodyPr>
          <a:lstStyle/>
          <a:p>
            <a:pPr marL="0" indent="0">
              <a:spcBef>
                <a:spcPts val="0"/>
              </a:spcBef>
              <a:buSzPts val="3200"/>
              <a:buNone/>
            </a:pPr>
            <a:r>
              <a:rPr lang="en-US" sz="2250">
                <a:solidFill>
                  <a:srgbClr val="000000"/>
                </a:solidFill>
                <a:latin typeface="Helvetica Neue"/>
                <a:ea typeface="Helvetica Neue"/>
                <a:cs typeface="Helvetica Neue"/>
                <a:sym typeface="Helvetica Neue"/>
              </a:rPr>
              <a:t>The text has been written to be read out loud and shared with your children. So please read it together and enjoy the dramatic effect. Use your storytelling voice and draw them in. Good stories are designed to beguile and entertain, and here is an opportunity to have fun and capture your children’s imagination!</a:t>
            </a:r>
            <a:endParaRPr/>
          </a:p>
          <a:p>
            <a:pPr marL="0" indent="0">
              <a:buSzPts val="3200"/>
              <a:buNone/>
            </a:pPr>
            <a:r>
              <a:rPr lang="en-US" sz="2250">
                <a:solidFill>
                  <a:srgbClr val="000000"/>
                </a:solidFill>
                <a:latin typeface="Helvetica Neue"/>
                <a:ea typeface="Helvetica Neue"/>
                <a:cs typeface="Helvetica Neue"/>
                <a:sym typeface="Helvetica Neue"/>
              </a:rPr>
              <a:t>As the story develops the children will be given the chance to step ‘into’ the story and represent different characters - heroes, monsters, and other people of importance. You can join in to! Playing isn’t just for children and many teachers use role to engage children and give them the chance to encounter different points of view.</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7"/>
          <p:cNvSpPr txBox="1">
            <a:spLocks noGrp="1"/>
          </p:cNvSpPr>
          <p:nvPr>
            <p:ph type="title"/>
          </p:nvPr>
        </p:nvSpPr>
        <p:spPr>
          <a:xfrm>
            <a:off x="2193727" y="178594"/>
            <a:ext cx="7804547" cy="1518047"/>
          </a:xfrm>
          <a:prstGeom prst="rect">
            <a:avLst/>
          </a:prstGeom>
          <a:noFill/>
          <a:ln>
            <a:noFill/>
          </a:ln>
        </p:spPr>
        <p:txBody>
          <a:bodyPr spcFirstLastPara="1" vert="horz" wrap="square" lIns="35719" tIns="35719" rIns="35719" bIns="35719" rtlCol="0" anchor="ctr" anchorCtr="0">
            <a:noAutofit/>
          </a:bodyPr>
          <a:lstStyle/>
          <a:p>
            <a:pPr>
              <a:buSzPts val="5000"/>
            </a:pPr>
            <a:r>
              <a:rPr lang="en-US" sz="3516"/>
              <a:t>Guidance for parents and teachers</a:t>
            </a:r>
            <a:endParaRPr/>
          </a:p>
        </p:txBody>
      </p:sp>
      <p:sp>
        <p:nvSpPr>
          <p:cNvPr id="78" name="Google Shape;78;p17"/>
          <p:cNvSpPr txBox="1">
            <a:spLocks noGrp="1"/>
          </p:cNvSpPr>
          <p:nvPr>
            <p:ph type="body" idx="1"/>
          </p:nvPr>
        </p:nvSpPr>
        <p:spPr>
          <a:xfrm>
            <a:off x="2193727" y="1242726"/>
            <a:ext cx="7804547" cy="4887609"/>
          </a:xfrm>
          <a:prstGeom prst="rect">
            <a:avLst/>
          </a:prstGeom>
          <a:noFill/>
          <a:ln>
            <a:noFill/>
          </a:ln>
        </p:spPr>
        <p:txBody>
          <a:bodyPr spcFirstLastPara="1" vert="horz" wrap="square" lIns="35719" tIns="35719" rIns="35719" bIns="35719" rtlCol="0" anchor="ctr" anchorCtr="0">
            <a:noAutofit/>
          </a:bodyPr>
          <a:lstStyle/>
          <a:p>
            <a:pPr marL="0" indent="0">
              <a:spcBef>
                <a:spcPts val="0"/>
              </a:spcBef>
              <a:buSzPts val="3200"/>
              <a:buNone/>
            </a:pPr>
            <a:r>
              <a:rPr lang="en-US" sz="2250">
                <a:solidFill>
                  <a:srgbClr val="000000"/>
                </a:solidFill>
                <a:latin typeface="Helvetica Neue"/>
                <a:ea typeface="Helvetica Neue"/>
                <a:cs typeface="Helvetica Neue"/>
                <a:sym typeface="Helvetica Neue"/>
              </a:rPr>
              <a:t>The activities are designed to be things the children can do at home as well as in the classroom. We are aware that resources might be limited and so have tried as much as possible to make allowances. Mostly the kinds of things you are going to need are bits of paper of various sizes (if you can get big pieces that would be good) pens, pencils, and glue sticks. </a:t>
            </a:r>
            <a:endParaRPr/>
          </a:p>
          <a:p>
            <a:pPr marL="0" indent="0">
              <a:buSzPts val="3200"/>
              <a:buNone/>
            </a:pPr>
            <a:r>
              <a:rPr lang="en-US" sz="2250">
                <a:solidFill>
                  <a:srgbClr val="000000"/>
                </a:solidFill>
                <a:latin typeface="Helvetica Neue"/>
                <a:ea typeface="Helvetica Neue"/>
                <a:cs typeface="Helvetica Neue"/>
                <a:sym typeface="Helvetica Neue"/>
              </a:rPr>
              <a:t>Many schools are giving out stationary and other resources, so if you get low, get in contact with them and see if they will top you up!</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8"/>
          <p:cNvSpPr txBox="1">
            <a:spLocks noGrp="1"/>
          </p:cNvSpPr>
          <p:nvPr>
            <p:ph type="title"/>
          </p:nvPr>
        </p:nvSpPr>
        <p:spPr>
          <a:xfrm>
            <a:off x="2193727" y="178594"/>
            <a:ext cx="7804547" cy="1518047"/>
          </a:xfrm>
          <a:prstGeom prst="rect">
            <a:avLst/>
          </a:prstGeom>
          <a:noFill/>
          <a:ln>
            <a:noFill/>
          </a:ln>
        </p:spPr>
        <p:txBody>
          <a:bodyPr spcFirstLastPara="1" vert="horz" wrap="square" lIns="35719" tIns="35719" rIns="35719" bIns="35719" rtlCol="0" anchor="ctr" anchorCtr="0">
            <a:noAutofit/>
          </a:bodyPr>
          <a:lstStyle/>
          <a:p>
            <a:pPr>
              <a:buSzPts val="5000"/>
            </a:pPr>
            <a:r>
              <a:rPr lang="en-US" sz="3516"/>
              <a:t>Guidance for parents and teachers</a:t>
            </a:r>
            <a:endParaRPr/>
          </a:p>
        </p:txBody>
      </p:sp>
      <p:sp>
        <p:nvSpPr>
          <p:cNvPr id="84" name="Google Shape;84;p18"/>
          <p:cNvSpPr txBox="1">
            <a:spLocks noGrp="1"/>
          </p:cNvSpPr>
          <p:nvPr>
            <p:ph type="body" idx="1"/>
          </p:nvPr>
        </p:nvSpPr>
        <p:spPr>
          <a:xfrm>
            <a:off x="2193727" y="1242726"/>
            <a:ext cx="7804547" cy="4887609"/>
          </a:xfrm>
          <a:prstGeom prst="rect">
            <a:avLst/>
          </a:prstGeom>
          <a:noFill/>
          <a:ln>
            <a:noFill/>
          </a:ln>
        </p:spPr>
        <p:txBody>
          <a:bodyPr spcFirstLastPara="1" vert="horz" wrap="square" lIns="35719" tIns="35719" rIns="35719" bIns="35719" rtlCol="0" anchor="ctr" anchorCtr="0">
            <a:noAutofit/>
          </a:bodyPr>
          <a:lstStyle/>
          <a:p>
            <a:pPr marL="0" indent="0">
              <a:spcBef>
                <a:spcPts val="0"/>
              </a:spcBef>
              <a:buSzPts val="3200"/>
              <a:buNone/>
            </a:pPr>
            <a:r>
              <a:rPr lang="en-US" sz="2250" dirty="0">
                <a:solidFill>
                  <a:srgbClr val="000000"/>
                </a:solidFill>
                <a:latin typeface="Helvetica Neue"/>
                <a:ea typeface="Helvetica Neue"/>
                <a:cs typeface="Helvetica Neue"/>
                <a:sym typeface="Helvetica Neue"/>
              </a:rPr>
              <a:t>This story is designed for children of all ages. Obviously the older the children, the more they will be able to do and the higher, potentially, the quality of their work. Learning is thread all the way through this but learning we hope they will enjoy. </a:t>
            </a:r>
            <a:endParaRPr dirty="0"/>
          </a:p>
          <a:p>
            <a:pPr marL="0" indent="0">
              <a:buSzPts val="3200"/>
              <a:buNone/>
            </a:pPr>
            <a:r>
              <a:rPr lang="en-US" sz="2250" dirty="0">
                <a:solidFill>
                  <a:srgbClr val="000000"/>
                </a:solidFill>
                <a:latin typeface="Helvetica Neue"/>
                <a:ea typeface="Helvetica Neue"/>
                <a:cs typeface="Helvetica Neue"/>
                <a:sym typeface="Helvetica Neue"/>
              </a:rPr>
              <a:t>As well as the main sequence of activities that follow each episode there are links to further study, activities, and resources on the world-wide web. We hope children will enjoy exploring the context of the story enough that they will want to go further afield and do things of their own.</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9"/>
          <p:cNvSpPr txBox="1">
            <a:spLocks noGrp="1"/>
          </p:cNvSpPr>
          <p:nvPr>
            <p:ph type="title"/>
          </p:nvPr>
        </p:nvSpPr>
        <p:spPr>
          <a:xfrm>
            <a:off x="2193727" y="178594"/>
            <a:ext cx="7804547" cy="1518047"/>
          </a:xfrm>
          <a:prstGeom prst="rect">
            <a:avLst/>
          </a:prstGeom>
          <a:noFill/>
          <a:ln>
            <a:noFill/>
          </a:ln>
        </p:spPr>
        <p:txBody>
          <a:bodyPr spcFirstLastPara="1" vert="horz" wrap="square" lIns="35719" tIns="35719" rIns="35719" bIns="35719" rtlCol="0" anchor="ctr" anchorCtr="0">
            <a:noAutofit/>
          </a:bodyPr>
          <a:lstStyle/>
          <a:p>
            <a:pPr>
              <a:buSzPts val="5000"/>
            </a:pPr>
            <a:r>
              <a:rPr lang="en-US" sz="3516"/>
              <a:t>Guidance for parents and teachers</a:t>
            </a:r>
            <a:endParaRPr/>
          </a:p>
        </p:txBody>
      </p:sp>
      <p:sp>
        <p:nvSpPr>
          <p:cNvPr id="90" name="Google Shape;90;p19"/>
          <p:cNvSpPr txBox="1">
            <a:spLocks noGrp="1"/>
          </p:cNvSpPr>
          <p:nvPr>
            <p:ph type="body" idx="1"/>
          </p:nvPr>
        </p:nvSpPr>
        <p:spPr>
          <a:xfrm>
            <a:off x="2193727" y="1242726"/>
            <a:ext cx="7804547" cy="4887609"/>
          </a:xfrm>
          <a:prstGeom prst="rect">
            <a:avLst/>
          </a:prstGeom>
          <a:noFill/>
          <a:ln>
            <a:noFill/>
          </a:ln>
        </p:spPr>
        <p:txBody>
          <a:bodyPr spcFirstLastPara="1" vert="horz" wrap="square" lIns="35719" tIns="35719" rIns="35719" bIns="35719" rtlCol="0" anchor="ctr" anchorCtr="0">
            <a:noAutofit/>
          </a:bodyPr>
          <a:lstStyle/>
          <a:p>
            <a:pPr marL="0" indent="0">
              <a:spcBef>
                <a:spcPts val="0"/>
              </a:spcBef>
              <a:buSzPts val="3200"/>
              <a:buNone/>
            </a:pPr>
            <a:r>
              <a:rPr lang="en-US" sz="2250">
                <a:solidFill>
                  <a:srgbClr val="000000"/>
                </a:solidFill>
                <a:latin typeface="Helvetica Neue"/>
                <a:ea typeface="Helvetica Neue"/>
                <a:cs typeface="Helvetica Neue"/>
                <a:sym typeface="Helvetica Neue"/>
              </a:rPr>
              <a:t>Lastly, this story has been written with community in mind: all over the country other children, some in schools and some at home, will be exploring the same narrative and having the same adventures. Using Facebook, Twitter, and other social media platforms we hope to put this community in contact with one another so they can discuss their ideas, share their experiences, and see the things each other have made.</a:t>
            </a:r>
            <a:endParaRPr/>
          </a:p>
          <a:p>
            <a:pPr marL="0" indent="0">
              <a:buSzPts val="3200"/>
              <a:buNone/>
            </a:pPr>
            <a:r>
              <a:rPr lang="en-US" sz="2250">
                <a:solidFill>
                  <a:srgbClr val="000000"/>
                </a:solidFill>
                <a:latin typeface="Helvetica Neue"/>
                <a:ea typeface="Helvetica Neue"/>
                <a:cs typeface="Helvetica Neue"/>
                <a:sym typeface="Helvetica Neue"/>
              </a:rPr>
              <a:t>The main purpose of this resource is to make learning exciting and something you and your child/children will enjoy together. So have fun!   </a:t>
            </a:r>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572</Words>
  <Application>Microsoft Office PowerPoint</Application>
  <PresentationFormat>Widescreen</PresentationFormat>
  <Paragraphs>15</Paragraphs>
  <Slides>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Calibri</vt:lpstr>
      <vt:lpstr>Calibri Light</vt:lpstr>
      <vt:lpstr>Helvetica Neue</vt:lpstr>
      <vt:lpstr>Helvetica Neue Light</vt:lpstr>
      <vt:lpstr>Office Theme</vt:lpstr>
      <vt:lpstr>Guidance for parents and teachers</vt:lpstr>
      <vt:lpstr>Guidance for parents and teachers</vt:lpstr>
      <vt:lpstr>Guidance for parents and teachers</vt:lpstr>
      <vt:lpstr>Guidance for parents and teachers</vt:lpstr>
      <vt:lpstr>Guidance for parents and teachers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parents and teachers</dc:title>
  <dc:creator>M T</dc:creator>
  <cp:lastModifiedBy>M T</cp:lastModifiedBy>
  <cp:revision>1</cp:revision>
  <dcterms:created xsi:type="dcterms:W3CDTF">2020-03-23T15:43:21Z</dcterms:created>
  <dcterms:modified xsi:type="dcterms:W3CDTF">2020-03-23T15:43:40Z</dcterms:modified>
</cp:coreProperties>
</file>