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8" r:id="rId2"/>
    <p:sldId id="260" r:id="rId3"/>
    <p:sldId id="261" r:id="rId4"/>
    <p:sldId id="256" r:id="rId5"/>
    <p:sldId id="257" r:id="rId6"/>
    <p:sldId id="258" r:id="rId7"/>
    <p:sldId id="259" r:id="rId8"/>
    <p:sldId id="262" r:id="rId9"/>
    <p:sldId id="264" r:id="rId10"/>
    <p:sldId id="266" r:id="rId11"/>
    <p:sldId id="265"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DE0708-D066-47E3-B12C-7F75BC5A379F}" type="datetimeFigureOut">
              <a:rPr lang="en-GB" smtClean="0"/>
              <a:t>08/12/2015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15F9BB-C93A-4044-9450-7A4A9EAAD600}" type="slidenum">
              <a:rPr lang="en-GB" smtClean="0"/>
              <a:t>‹#›</a:t>
            </a:fld>
            <a:endParaRPr lang="en-GB"/>
          </a:p>
        </p:txBody>
      </p:sp>
    </p:spTree>
    <p:extLst>
      <p:ext uri="{BB962C8B-B14F-4D97-AF65-F5344CB8AC3E}">
        <p14:creationId xmlns:p14="http://schemas.microsoft.com/office/powerpoint/2010/main" val="3319402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dirty="0" smtClean="0"/>
          </a:p>
        </p:txBody>
      </p:sp>
      <p:sp>
        <p:nvSpPr>
          <p:cNvPr id="50995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EAF1217-0AED-4D3F-BFD2-574AA6223A43}" type="slidenum">
              <a:rPr lang="en-GB" smtClean="0"/>
              <a:pPr fontAlgn="base">
                <a:spcBef>
                  <a:spcPct val="0"/>
                </a:spcBef>
                <a:spcAft>
                  <a:spcPct val="0"/>
                </a:spcAft>
                <a:defRPr/>
              </a:pPr>
              <a:t>9</a:t>
            </a:fld>
            <a:endParaRPr lang="en-GB" dirty="0" smtClean="0"/>
          </a:p>
        </p:txBody>
      </p:sp>
    </p:spTree>
    <p:extLst>
      <p:ext uri="{BB962C8B-B14F-4D97-AF65-F5344CB8AC3E}">
        <p14:creationId xmlns:p14="http://schemas.microsoft.com/office/powerpoint/2010/main" val="2731741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038E275-8047-4FB0-BE53-DCA4B02D1207}" type="datetimeFigureOut">
              <a:rPr lang="en-GB" smtClean="0"/>
              <a:t>08/12/2015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3169067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38E275-8047-4FB0-BE53-DCA4B02D1207}" type="datetimeFigureOut">
              <a:rPr lang="en-GB" smtClean="0"/>
              <a:t>08/12/2015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404568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38E275-8047-4FB0-BE53-DCA4B02D1207}" type="datetimeFigureOut">
              <a:rPr lang="en-GB" smtClean="0"/>
              <a:t>08/12/2015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2960145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038E275-8047-4FB0-BE53-DCA4B02D1207}" type="datetimeFigureOut">
              <a:rPr lang="en-GB" smtClean="0"/>
              <a:t>08/12/2015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2347934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038E275-8047-4FB0-BE53-DCA4B02D1207}" type="datetimeFigureOut">
              <a:rPr lang="en-GB" smtClean="0"/>
              <a:t>08/12/2015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1074090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038E275-8047-4FB0-BE53-DCA4B02D1207}" type="datetimeFigureOut">
              <a:rPr lang="en-GB" smtClean="0"/>
              <a:t>08/12/2015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1158393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38E275-8047-4FB0-BE53-DCA4B02D1207}" type="datetimeFigureOut">
              <a:rPr lang="en-GB" smtClean="0"/>
              <a:t>08/12/2015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3297588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38E275-8047-4FB0-BE53-DCA4B02D1207}" type="datetimeFigureOut">
              <a:rPr lang="en-GB" smtClean="0"/>
              <a:t>08/12/2015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541672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38E275-8047-4FB0-BE53-DCA4B02D1207}" type="datetimeFigureOut">
              <a:rPr lang="en-GB" smtClean="0"/>
              <a:t>08/12/2015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2762853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38E275-8047-4FB0-BE53-DCA4B02D1207}" type="datetimeFigureOut">
              <a:rPr lang="en-GB" smtClean="0"/>
              <a:t>08/12/2015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664934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38E275-8047-4FB0-BE53-DCA4B02D1207}" type="datetimeFigureOut">
              <a:rPr lang="en-GB" smtClean="0"/>
              <a:t>08/12/2015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AC750D-54CD-4C7B-A53F-FE59134C3999}" type="slidenum">
              <a:rPr lang="en-GB" smtClean="0"/>
              <a:t>‹#›</a:t>
            </a:fld>
            <a:endParaRPr lang="en-GB"/>
          </a:p>
        </p:txBody>
      </p:sp>
    </p:spTree>
    <p:extLst>
      <p:ext uri="{BB962C8B-B14F-4D97-AF65-F5344CB8AC3E}">
        <p14:creationId xmlns:p14="http://schemas.microsoft.com/office/powerpoint/2010/main" val="4049007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38E275-8047-4FB0-BE53-DCA4B02D1207}" type="datetimeFigureOut">
              <a:rPr lang="en-GB" smtClean="0"/>
              <a:t>08/12/2015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C750D-54CD-4C7B-A53F-FE59134C3999}" type="slidenum">
              <a:rPr lang="en-GB" smtClean="0"/>
              <a:t>‹#›</a:t>
            </a:fld>
            <a:endParaRPr lang="en-GB"/>
          </a:p>
        </p:txBody>
      </p:sp>
    </p:spTree>
    <p:extLst>
      <p:ext uri="{BB962C8B-B14F-4D97-AF65-F5344CB8AC3E}">
        <p14:creationId xmlns:p14="http://schemas.microsoft.com/office/powerpoint/2010/main" val="2347655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Year 4 – Spring term</a:t>
            </a:r>
            <a:endParaRPr lang="en-GB" b="1" u="sng" dirty="0"/>
          </a:p>
        </p:txBody>
      </p:sp>
      <p:sp>
        <p:nvSpPr>
          <p:cNvPr id="3" name="Content Placeholder 2"/>
          <p:cNvSpPr>
            <a:spLocks noGrp="1"/>
          </p:cNvSpPr>
          <p:nvPr>
            <p:ph idx="1"/>
          </p:nvPr>
        </p:nvSpPr>
        <p:spPr>
          <a:xfrm>
            <a:off x="457200" y="1340768"/>
            <a:ext cx="8229600" cy="4785395"/>
          </a:xfrm>
        </p:spPr>
        <p:txBody>
          <a:bodyPr>
            <a:normAutofit fontScale="92500" lnSpcReduction="20000"/>
          </a:bodyPr>
          <a:lstStyle/>
          <a:p>
            <a:pPr marL="0" indent="0">
              <a:buNone/>
            </a:pPr>
            <a:r>
              <a:rPr lang="en-GB" b="1" u="sng" dirty="0" smtClean="0">
                <a:solidFill>
                  <a:srgbClr val="00B050"/>
                </a:solidFill>
              </a:rPr>
              <a:t>PPA cover</a:t>
            </a:r>
          </a:p>
          <a:p>
            <a:r>
              <a:rPr lang="en-GB" dirty="0"/>
              <a:t>S</a:t>
            </a:r>
            <a:r>
              <a:rPr lang="en-GB" dirty="0" smtClean="0"/>
              <a:t>hape  - 2D with programming in Computing</a:t>
            </a:r>
          </a:p>
          <a:p>
            <a:r>
              <a:rPr lang="en-GB" dirty="0" smtClean="0"/>
              <a:t>Shape – 3D with Design Technology</a:t>
            </a:r>
          </a:p>
          <a:p>
            <a:r>
              <a:rPr lang="en-GB" dirty="0" smtClean="0"/>
              <a:t>Electricity – science and DT linked  </a:t>
            </a:r>
          </a:p>
          <a:p>
            <a:pPr marL="0" indent="0">
              <a:buNone/>
            </a:pPr>
            <a:r>
              <a:rPr lang="en-GB" b="1" u="sng" dirty="0" smtClean="0">
                <a:solidFill>
                  <a:srgbClr val="FF33CC"/>
                </a:solidFill>
              </a:rPr>
              <a:t>Mantle</a:t>
            </a:r>
          </a:p>
          <a:p>
            <a:r>
              <a:rPr lang="en-GB" dirty="0" smtClean="0"/>
              <a:t>Egyptians – History focus as a replica/ facsimile team </a:t>
            </a:r>
          </a:p>
          <a:p>
            <a:r>
              <a:rPr lang="en-GB" dirty="0" smtClean="0"/>
              <a:t>Dance linked to </a:t>
            </a:r>
            <a:r>
              <a:rPr lang="en-GB" dirty="0"/>
              <a:t>E</a:t>
            </a:r>
            <a:r>
              <a:rPr lang="en-GB" dirty="0" smtClean="0"/>
              <a:t>gyptians </a:t>
            </a:r>
          </a:p>
          <a:p>
            <a:r>
              <a:rPr lang="en-GB" dirty="0" smtClean="0"/>
              <a:t>Reading – The </a:t>
            </a:r>
            <a:r>
              <a:rPr lang="en-GB" dirty="0" err="1" smtClean="0"/>
              <a:t>Watertower</a:t>
            </a:r>
            <a:r>
              <a:rPr lang="en-GB" dirty="0" smtClean="0"/>
              <a:t> and Beneath the Surface as class readers. Non fiction on Egyptians for History/ Mantle </a:t>
            </a:r>
            <a:endParaRPr lang="en-GB" dirty="0"/>
          </a:p>
        </p:txBody>
      </p:sp>
    </p:spTree>
    <p:extLst>
      <p:ext uri="{BB962C8B-B14F-4D97-AF65-F5344CB8AC3E}">
        <p14:creationId xmlns:p14="http://schemas.microsoft.com/office/powerpoint/2010/main" val="627485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5"/>
          <p:cNvGraphicFramePr>
            <a:graphicFrameLocks/>
          </p:cNvGraphicFramePr>
          <p:nvPr>
            <p:extLst>
              <p:ext uri="{D42A27DB-BD31-4B8C-83A1-F6EECF244321}">
                <p14:modId xmlns:p14="http://schemas.microsoft.com/office/powerpoint/2010/main" val="1671306157"/>
              </p:ext>
            </p:extLst>
          </p:nvPr>
        </p:nvGraphicFramePr>
        <p:xfrm>
          <a:off x="250825" y="97368"/>
          <a:ext cx="8642350" cy="6283960"/>
        </p:xfrm>
        <a:graphic>
          <a:graphicData uri="http://schemas.openxmlformats.org/drawingml/2006/table">
            <a:tbl>
              <a:tblPr firstRow="1" bandRow="1">
                <a:tableStyleId>{5C22544A-7EE6-4342-B048-85BDC9FD1C3A}</a:tableStyleId>
              </a:tblPr>
              <a:tblGrid>
                <a:gridCol w="8642350"/>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entury Gothic" pitchFamily="34" charset="0"/>
                        </a:rPr>
                        <a:t>National Curriculum Requirements of DT at Key Stage 2</a:t>
                      </a:r>
                      <a:endParaRPr lang="en-GB" sz="1800" b="0" i="0" u="none" strike="noStrike" kern="1200" baseline="0" dirty="0" smtClean="0">
                        <a:solidFill>
                          <a:schemeClr val="lt1"/>
                        </a:solidFill>
                        <a:latin typeface="Century Gothic" panose="020B0502020202020204" pitchFamily="34" charset="0"/>
                        <a:ea typeface="+mn-ea"/>
                        <a:cs typeface="+mn-cs"/>
                      </a:endParaRPr>
                    </a:p>
                  </a:txBody>
                  <a:tcPr/>
                </a:tc>
              </a:tr>
              <a:tr h="370840">
                <a:tc>
                  <a:txBody>
                    <a:bodyPr/>
                    <a:lstStyle/>
                    <a:p>
                      <a:r>
                        <a:rPr lang="en-GB" sz="1400" b="0" i="0" u="none" strike="noStrike" kern="1200" baseline="0" dirty="0" smtClean="0">
                          <a:solidFill>
                            <a:schemeClr val="tx1"/>
                          </a:solidFill>
                          <a:latin typeface="Century Gothic" panose="020B0502020202020204" pitchFamily="34" charset="0"/>
                          <a:ea typeface="+mn-ea"/>
                          <a:cs typeface="+mn-cs"/>
                        </a:rPr>
                        <a:t>Through a variety of creative and practical activities, pupils should be taught the knowledge, understanding and skills needed to engage in an iterative process of designing and making. They should work in a range of relevant contexts, for example, the home, school, leisure, culture, enterprise, industry and the wider environment. </a:t>
                      </a:r>
                    </a:p>
                  </a:txBody>
                  <a:tcPr/>
                </a:tc>
              </a:tr>
              <a:tr h="370840">
                <a:tc>
                  <a:txBody>
                    <a:bodyPr/>
                    <a:lstStyle/>
                    <a:p>
                      <a:pPr marL="0" indent="0">
                        <a:buFont typeface="Arial" panose="020B0604020202020204" pitchFamily="34" charset="0"/>
                        <a:buNone/>
                      </a:pPr>
                      <a:r>
                        <a:rPr lang="en-GB" sz="1200" b="1" i="0" u="none" strike="noStrike" kern="1200" baseline="0" dirty="0" smtClean="0">
                          <a:solidFill>
                            <a:srgbClr val="00B050"/>
                          </a:solidFill>
                          <a:latin typeface="Century Gothic" panose="020B0502020202020204" pitchFamily="34" charset="0"/>
                          <a:ea typeface="+mn-ea"/>
                          <a:cs typeface="+mn-cs"/>
                        </a:rPr>
                        <a:t>When designing and making, pupils should be taught to: </a:t>
                      </a:r>
                    </a:p>
                    <a:p>
                      <a:pPr marL="0" indent="0">
                        <a:buFont typeface="Arial" panose="020B0604020202020204" pitchFamily="34" charset="0"/>
                        <a:buNone/>
                      </a:pPr>
                      <a:endParaRPr lang="en-GB" sz="800" b="1" i="0" u="none" strike="noStrike" kern="1200" baseline="0" dirty="0" smtClean="0">
                        <a:solidFill>
                          <a:srgbClr val="00B050"/>
                        </a:solidFill>
                        <a:latin typeface="Century Gothic" panose="020B0502020202020204" pitchFamily="34" charset="0"/>
                        <a:ea typeface="+mn-ea"/>
                        <a:cs typeface="+mn-cs"/>
                      </a:endParaRPr>
                    </a:p>
                    <a:p>
                      <a:r>
                        <a:rPr lang="en-GB" sz="1200" b="1" i="0" u="none" strike="noStrike" kern="1200" baseline="0" dirty="0" smtClean="0">
                          <a:solidFill>
                            <a:srgbClr val="00B050"/>
                          </a:solidFill>
                          <a:latin typeface="Century Gothic" panose="020B0502020202020204" pitchFamily="34" charset="0"/>
                          <a:ea typeface="+mn-ea"/>
                          <a:cs typeface="+mn-cs"/>
                        </a:rPr>
                        <a:t>Design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use research and develop design criteria to inform the design of innovative, functional, appealing products that are fit for purpose, aimed at particular individuals or groups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generate, develop, model and communicate their ideas through discussion, annotated sketches, cross-sectional and exploded diagrams, prototypes, pattern pieces and computer-aided design </a:t>
                      </a:r>
                    </a:p>
                    <a:p>
                      <a:pPr marL="171450" indent="-171450">
                        <a:buFont typeface="Arial" panose="020B0604020202020204" pitchFamily="34" charset="0"/>
                        <a:buNone/>
                      </a:pPr>
                      <a:endParaRPr lang="en-GB" sz="1200" b="1" i="0" u="none" strike="noStrike" kern="1200" baseline="0" dirty="0" smtClean="0">
                        <a:solidFill>
                          <a:srgbClr val="00B050"/>
                        </a:solidFill>
                        <a:latin typeface="Century Gothic" panose="020B0502020202020204" pitchFamily="34" charset="0"/>
                        <a:ea typeface="+mn-ea"/>
                        <a:cs typeface="+mn-cs"/>
                      </a:endParaRPr>
                    </a:p>
                    <a:p>
                      <a:r>
                        <a:rPr lang="en-GB" sz="1200" b="1" i="0" u="none" strike="noStrike" kern="1200" baseline="0" dirty="0" smtClean="0">
                          <a:solidFill>
                            <a:srgbClr val="00B050"/>
                          </a:solidFill>
                          <a:latin typeface="Century Gothic" panose="020B0502020202020204" pitchFamily="34" charset="0"/>
                          <a:ea typeface="+mn-ea"/>
                          <a:cs typeface="+mn-cs"/>
                        </a:rPr>
                        <a:t>Make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select from and use a wider range of tools and equipment to perform practical tasks, such as cutting, shaping, joining and finishing, accurately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select from and use a wider range of materials and components, including construction materials, textiles and ingredients, according to their functional properties and aesthetic qualities </a:t>
                      </a:r>
                    </a:p>
                    <a:p>
                      <a:pPr marL="171450" indent="-171450">
                        <a:buFont typeface="Arial" panose="020B0604020202020204" pitchFamily="34" charset="0"/>
                        <a:buChar char="•"/>
                      </a:pPr>
                      <a:endParaRPr lang="en-GB" sz="1200" b="1" i="0" u="none" strike="noStrike" kern="1200" baseline="0" dirty="0" smtClean="0">
                        <a:solidFill>
                          <a:srgbClr val="00B050"/>
                        </a:solidFill>
                        <a:latin typeface="Century Gothic" panose="020B0502020202020204" pitchFamily="34" charset="0"/>
                        <a:ea typeface="+mn-ea"/>
                        <a:cs typeface="+mn-cs"/>
                      </a:endParaRPr>
                    </a:p>
                    <a:p>
                      <a:r>
                        <a:rPr lang="en-GB" sz="1200" b="1" i="0" u="none" strike="noStrike" kern="1200" baseline="0" dirty="0" smtClean="0">
                          <a:solidFill>
                            <a:srgbClr val="00B050"/>
                          </a:solidFill>
                          <a:latin typeface="Century Gothic" panose="020B0502020202020204" pitchFamily="34" charset="0"/>
                          <a:ea typeface="+mn-ea"/>
                          <a:cs typeface="+mn-cs"/>
                        </a:rPr>
                        <a:t>Evaluate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investigate and analyse a range of existing products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evaluate their ideas and products against their own design criteria and consider the views of others to improve their work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understand how key events and individuals in design and technology have helped shape the world </a:t>
                      </a:r>
                    </a:p>
                    <a:p>
                      <a:pPr marL="171450" indent="-171450">
                        <a:buFont typeface="Arial" panose="020B0604020202020204" pitchFamily="34" charset="0"/>
                        <a:buNone/>
                      </a:pPr>
                      <a:endParaRPr lang="en-GB" sz="1200" b="1" i="0" u="none" strike="noStrike" kern="1200" baseline="0" dirty="0" smtClean="0">
                        <a:solidFill>
                          <a:srgbClr val="00B050"/>
                        </a:solidFill>
                        <a:latin typeface="Century Gothic" panose="020B0502020202020204" pitchFamily="34" charset="0"/>
                        <a:ea typeface="+mn-ea"/>
                        <a:cs typeface="+mn-cs"/>
                      </a:endParaRPr>
                    </a:p>
                    <a:p>
                      <a:r>
                        <a:rPr lang="en-GB" sz="1200" b="1" i="0" u="none" strike="noStrike" kern="1200" baseline="0" dirty="0" smtClean="0">
                          <a:solidFill>
                            <a:srgbClr val="00B050"/>
                          </a:solidFill>
                          <a:latin typeface="Century Gothic" panose="020B0502020202020204" pitchFamily="34" charset="0"/>
                          <a:ea typeface="+mn-ea"/>
                          <a:cs typeface="+mn-cs"/>
                        </a:rPr>
                        <a:t>Technical knowledge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apply their understanding of how to strengthen, stiffen and reinforce more complex structures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understand and use mechanical systems in their products, (for example as gears, pulleys, cams, levers and linkages)</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understand and use electrical systems in their products, (for example series circuits incorporating switches, bulbs, buzzers and motors) </a:t>
                      </a:r>
                    </a:p>
                    <a:p>
                      <a:pPr marL="171450" indent="-171450">
                        <a:buFont typeface="Arial" panose="020B0604020202020204" pitchFamily="34" charset="0"/>
                        <a:buChar char="•"/>
                      </a:pPr>
                      <a:r>
                        <a:rPr lang="en-GB" sz="1200" b="1" i="0" u="none" strike="noStrike" kern="1200" baseline="0" dirty="0" smtClean="0">
                          <a:solidFill>
                            <a:srgbClr val="00B050"/>
                          </a:solidFill>
                          <a:latin typeface="Century Gothic" panose="020B0502020202020204" pitchFamily="34" charset="0"/>
                          <a:ea typeface="+mn-ea"/>
                          <a:cs typeface="+mn-cs"/>
                        </a:rPr>
                        <a:t>apply their understanding of computing to programme, monitor and control their products. </a:t>
                      </a:r>
                    </a:p>
                  </a:txBody>
                  <a:tcPr/>
                </a:tc>
              </a:tr>
            </a:tbl>
          </a:graphicData>
        </a:graphic>
      </p:graphicFrame>
    </p:spTree>
    <p:extLst>
      <p:ext uri="{BB962C8B-B14F-4D97-AF65-F5344CB8AC3E}">
        <p14:creationId xmlns:p14="http://schemas.microsoft.com/office/powerpoint/2010/main" val="3229097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5"/>
          <p:cNvGraphicFramePr>
            <a:graphicFrameLocks/>
          </p:cNvGraphicFramePr>
          <p:nvPr>
            <p:extLst>
              <p:ext uri="{D42A27DB-BD31-4B8C-83A1-F6EECF244321}">
                <p14:modId xmlns:p14="http://schemas.microsoft.com/office/powerpoint/2010/main" val="266052431"/>
              </p:ext>
            </p:extLst>
          </p:nvPr>
        </p:nvGraphicFramePr>
        <p:xfrm>
          <a:off x="287524" y="260648"/>
          <a:ext cx="8568952" cy="6103620"/>
        </p:xfrm>
        <a:graphic>
          <a:graphicData uri="http://schemas.openxmlformats.org/drawingml/2006/table">
            <a:tbl>
              <a:tblPr firstRow="1" bandRow="1">
                <a:tableStyleId>{5C22544A-7EE6-4342-B048-85BDC9FD1C3A}</a:tableStyleId>
              </a:tblPr>
              <a:tblGrid>
                <a:gridCol w="1713790"/>
                <a:gridCol w="1142527"/>
                <a:gridCol w="571264"/>
                <a:gridCol w="1713790"/>
                <a:gridCol w="571264"/>
                <a:gridCol w="1142527"/>
                <a:gridCol w="1713790"/>
              </a:tblGrid>
              <a:tr h="0">
                <a:tc gridSpan="7">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solidFill>
                            <a:schemeClr val="bg1"/>
                          </a:solidFill>
                          <a:latin typeface="Century Gothic" pitchFamily="34" charset="0"/>
                        </a:rPr>
                        <a:t>Knowledge, Skills and Understanding breakdown for</a:t>
                      </a:r>
                      <a:r>
                        <a:rPr lang="en-GB" sz="1800" baseline="0" dirty="0" smtClean="0">
                          <a:solidFill>
                            <a:schemeClr val="bg1"/>
                          </a:solidFill>
                          <a:latin typeface="Century Gothic" pitchFamily="34" charset="0"/>
                        </a:rPr>
                        <a:t> </a:t>
                      </a:r>
                    </a:p>
                    <a:p>
                      <a:pPr algn="ctr"/>
                      <a:r>
                        <a:rPr lang="en-GB" sz="1800" dirty="0" smtClean="0">
                          <a:solidFill>
                            <a:schemeClr val="bg1"/>
                          </a:solidFill>
                          <a:latin typeface="Century Gothic" pitchFamily="34" charset="0"/>
                        </a:rPr>
                        <a:t>Design and Technology</a:t>
                      </a:r>
                      <a:endParaRPr lang="en-GB" sz="1800" b="1" dirty="0">
                        <a:solidFill>
                          <a:schemeClr val="bg1"/>
                        </a:solidFill>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0">
                <a:tc gridSpan="7">
                  <a:txBody>
                    <a:bodyPr/>
                    <a:lstStyle/>
                    <a:p>
                      <a:pPr algn="ctr"/>
                      <a:r>
                        <a:rPr lang="en-GB" sz="1600" b="1" dirty="0" smtClean="0">
                          <a:solidFill>
                            <a:schemeClr val="tx1"/>
                          </a:solidFill>
                          <a:latin typeface="Century Gothic" pitchFamily="34" charset="0"/>
                        </a:rPr>
                        <a:t>Year 4</a:t>
                      </a:r>
                      <a:endParaRPr lang="en-GB" sz="1600" b="1" dirty="0">
                        <a:solidFill>
                          <a:schemeClr val="tx1"/>
                        </a:solidFill>
                        <a:latin typeface="Century Gothic" pitchFamily="34" charset="0"/>
                      </a:endParaRPr>
                    </a:p>
                  </a:txBody>
                  <a:tcPr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370840">
                <a:tc gridSpan="2">
                  <a:txBody>
                    <a:bodyPr/>
                    <a:lstStyle/>
                    <a:p>
                      <a:pPr algn="ctr">
                        <a:spcAft>
                          <a:spcPts val="0"/>
                        </a:spcAft>
                      </a:pPr>
                      <a:r>
                        <a:rPr lang="en-GB" sz="1050" b="1" dirty="0">
                          <a:solidFill>
                            <a:srgbClr val="00B050"/>
                          </a:solidFill>
                          <a:latin typeface="Century Gothic" pitchFamily="34" charset="0"/>
                          <a:ea typeface="Times New Roman"/>
                          <a:cs typeface="Times New Roman"/>
                        </a:rPr>
                        <a:t>Developing, planning </a:t>
                      </a:r>
                      <a:r>
                        <a:rPr lang="en-GB" sz="1050" b="1" dirty="0" smtClean="0">
                          <a:solidFill>
                            <a:srgbClr val="00B050"/>
                          </a:solidFill>
                          <a:latin typeface="Century Gothic" pitchFamily="34" charset="0"/>
                          <a:ea typeface="Times New Roman"/>
                          <a:cs typeface="Times New Roman"/>
                        </a:rPr>
                        <a:t>and communicating </a:t>
                      </a:r>
                      <a:r>
                        <a:rPr lang="en-GB" sz="1050" b="1" dirty="0">
                          <a:solidFill>
                            <a:srgbClr val="00B050"/>
                          </a:solidFill>
                          <a:latin typeface="Century Gothic" pitchFamily="34" charset="0"/>
                          <a:ea typeface="Times New Roman"/>
                          <a:cs typeface="Times New Roman"/>
                        </a:rPr>
                        <a:t>ideas</a:t>
                      </a:r>
                      <a:endParaRPr lang="en-GB" sz="1050" dirty="0">
                        <a:solidFill>
                          <a:srgbClr val="00B050"/>
                        </a:solidFill>
                        <a:latin typeface="Century Gothic" pitchFamily="34" charset="0"/>
                        <a:ea typeface="Times New Roman"/>
                        <a:cs typeface="Times New Roman"/>
                      </a:endParaRPr>
                    </a:p>
                  </a:txBody>
                  <a:tcPr marL="68580" marR="68580" marT="0" marB="0" anchor="ctr"/>
                </a:tc>
                <a:tc hMerge="1">
                  <a:txBody>
                    <a:bodyPr/>
                    <a:lstStyle/>
                    <a:p>
                      <a:endParaRPr lang="en-GB"/>
                    </a:p>
                  </a:txBody>
                  <a:tcPr/>
                </a:tc>
                <a:tc gridSpan="3">
                  <a:txBody>
                    <a:bodyPr/>
                    <a:lstStyle/>
                    <a:p>
                      <a:pPr algn="ctr">
                        <a:spcAft>
                          <a:spcPts val="0"/>
                        </a:spcAft>
                      </a:pPr>
                      <a:r>
                        <a:rPr lang="en-GB" sz="1050" b="1" dirty="0">
                          <a:solidFill>
                            <a:srgbClr val="00B050"/>
                          </a:solidFill>
                          <a:latin typeface="Century Gothic" pitchFamily="34" charset="0"/>
                          <a:ea typeface="Times New Roman"/>
                          <a:cs typeface="Times New Roman"/>
                        </a:rPr>
                        <a:t>Working with tools, equipment, materials </a:t>
                      </a:r>
                      <a:r>
                        <a:rPr lang="en-GB" sz="1050" b="1" dirty="0" smtClean="0">
                          <a:solidFill>
                            <a:srgbClr val="00B050"/>
                          </a:solidFill>
                          <a:latin typeface="Century Gothic" pitchFamily="34" charset="0"/>
                          <a:ea typeface="Times New Roman"/>
                          <a:cs typeface="Times New Roman"/>
                        </a:rPr>
                        <a:t>and components to </a:t>
                      </a:r>
                      <a:r>
                        <a:rPr lang="en-GB" sz="1050" b="1" dirty="0">
                          <a:solidFill>
                            <a:srgbClr val="00B050"/>
                          </a:solidFill>
                          <a:latin typeface="Century Gothic" pitchFamily="34" charset="0"/>
                          <a:ea typeface="Times New Roman"/>
                          <a:cs typeface="Times New Roman"/>
                        </a:rPr>
                        <a:t>make quality products</a:t>
                      </a:r>
                      <a:endParaRPr lang="en-GB" sz="1050" dirty="0">
                        <a:solidFill>
                          <a:srgbClr val="00B050"/>
                        </a:solidFill>
                        <a:latin typeface="Century Gothic" pitchFamily="34" charset="0"/>
                        <a:ea typeface="Times New Roman"/>
                        <a:cs typeface="Times New Roman"/>
                      </a:endParaRPr>
                    </a:p>
                  </a:txBody>
                  <a:tcPr marL="68580" marR="68580" marT="0" marB="0" anchor="ctr"/>
                </a:tc>
                <a:tc hMerge="1">
                  <a:txBody>
                    <a:bodyPr/>
                    <a:lstStyle/>
                    <a:p>
                      <a:endParaRPr lang="en-GB"/>
                    </a:p>
                  </a:txBody>
                  <a:tcPr/>
                </a:tc>
                <a:tc hMerge="1">
                  <a:txBody>
                    <a:bodyPr/>
                    <a:lstStyle/>
                    <a:p>
                      <a:endParaRPr lang="en-GB"/>
                    </a:p>
                  </a:txBody>
                  <a:tcPr/>
                </a:tc>
                <a:tc gridSpan="2">
                  <a:txBody>
                    <a:bodyPr/>
                    <a:lstStyle/>
                    <a:p>
                      <a:pPr algn="ctr">
                        <a:spcAft>
                          <a:spcPts val="0"/>
                        </a:spcAft>
                      </a:pPr>
                      <a:r>
                        <a:rPr lang="en-GB" sz="1050" b="1" dirty="0">
                          <a:solidFill>
                            <a:srgbClr val="00B050"/>
                          </a:solidFill>
                          <a:latin typeface="Century Gothic" pitchFamily="34" charset="0"/>
                          <a:ea typeface="Times New Roman"/>
                          <a:cs typeface="Times New Roman"/>
                        </a:rPr>
                        <a:t>Evaluating processes </a:t>
                      </a:r>
                      <a:r>
                        <a:rPr lang="en-GB" sz="1050" b="1" dirty="0" smtClean="0">
                          <a:solidFill>
                            <a:srgbClr val="00B050"/>
                          </a:solidFill>
                          <a:latin typeface="Century Gothic" pitchFamily="34" charset="0"/>
                          <a:ea typeface="Times New Roman"/>
                          <a:cs typeface="Times New Roman"/>
                        </a:rPr>
                        <a:t>and products</a:t>
                      </a:r>
                      <a:endParaRPr lang="en-GB" sz="1050" dirty="0">
                        <a:solidFill>
                          <a:srgbClr val="00B050"/>
                        </a:solidFill>
                        <a:latin typeface="Century Gothic" pitchFamily="34" charset="0"/>
                        <a:ea typeface="Times New Roman"/>
                        <a:cs typeface="Times New Roman"/>
                      </a:endParaRPr>
                    </a:p>
                  </a:txBody>
                  <a:tcPr marL="68580" marR="68580" marT="0" marB="0" anchor="ctr"/>
                </a:tc>
                <a:tc hMerge="1">
                  <a:txBody>
                    <a:bodyPr/>
                    <a:lstStyle/>
                    <a:p>
                      <a:endParaRPr lang="en-GB"/>
                    </a:p>
                  </a:txBody>
                  <a:tcPr/>
                </a:tc>
              </a:tr>
              <a:tr h="370840">
                <a:tc gridSpan="2">
                  <a:txBody>
                    <a:bodyPr/>
                    <a:lstStyle/>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Can they come up with at least one idea about how to create their product?</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Do they take account</a:t>
                      </a:r>
                      <a:r>
                        <a:rPr kumimoji="0" lang="en-GB" sz="1100" b="1" kern="1200" baseline="0" dirty="0" smtClean="0">
                          <a:solidFill>
                            <a:srgbClr val="00B050"/>
                          </a:solidFill>
                          <a:latin typeface="Century Gothic" pitchFamily="34" charset="0"/>
                          <a:ea typeface="+mn-ea"/>
                          <a:cs typeface="+mn-cs"/>
                        </a:rPr>
                        <a:t> of the ideas of others</a:t>
                      </a:r>
                      <a:r>
                        <a:rPr kumimoji="0" lang="en-GB" sz="1100" b="1" kern="1200" dirty="0" smtClean="0">
                          <a:solidFill>
                            <a:srgbClr val="00B050"/>
                          </a:solidFill>
                          <a:latin typeface="Century Gothic" pitchFamily="34" charset="0"/>
                          <a:ea typeface="+mn-ea"/>
                          <a:cs typeface="+mn-cs"/>
                        </a:rPr>
                        <a:t> when designing?</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Can they produce a</a:t>
                      </a:r>
                      <a:r>
                        <a:rPr kumimoji="0" lang="en-GB" sz="1100" b="1" kern="1200" baseline="0" dirty="0" smtClean="0">
                          <a:solidFill>
                            <a:srgbClr val="00B050"/>
                          </a:solidFill>
                          <a:latin typeface="Century Gothic" pitchFamily="34" charset="0"/>
                          <a:ea typeface="+mn-ea"/>
                          <a:cs typeface="+mn-cs"/>
                        </a:rPr>
                        <a:t> </a:t>
                      </a:r>
                      <a:r>
                        <a:rPr kumimoji="0" lang="en-GB" sz="1100" b="1" kern="1200" dirty="0" smtClean="0">
                          <a:solidFill>
                            <a:srgbClr val="00B050"/>
                          </a:solidFill>
                          <a:latin typeface="Century Gothic" pitchFamily="34" charset="0"/>
                          <a:ea typeface="+mn-ea"/>
                          <a:cs typeface="+mn-cs"/>
                        </a:rPr>
                        <a:t>plan and explain it to others?</a:t>
                      </a:r>
                    </a:p>
                    <a:p>
                      <a:pPr marL="172800" indent="-172800">
                        <a:buFont typeface="Arial" pitchFamily="34" charset="0"/>
                        <a:buChar char="•"/>
                      </a:pPr>
                      <a:r>
                        <a:rPr kumimoji="0" lang="en-GB" sz="1100" b="1" kern="1200" dirty="0" smtClean="0">
                          <a:solidFill>
                            <a:srgbClr val="00B050"/>
                          </a:solidFill>
                          <a:latin typeface="Century Gothic" pitchFamily="34" charset="0"/>
                          <a:ea typeface="+mn-ea"/>
                          <a:cs typeface="+mn-cs"/>
                        </a:rPr>
                        <a:t>Can they suggest some improvements and say what was good and not so good about their original design?</a:t>
                      </a:r>
                      <a:endParaRPr lang="en-GB" sz="1100" b="1" dirty="0">
                        <a:solidFill>
                          <a:srgbClr val="00B050"/>
                        </a:solidFill>
                        <a:latin typeface="Century Gothic" pitchFamily="34" charset="0"/>
                      </a:endParaRPr>
                    </a:p>
                  </a:txBody>
                  <a:tcPr/>
                </a:tc>
                <a:tc hMerge="1">
                  <a:txBody>
                    <a:bodyPr/>
                    <a:lstStyle/>
                    <a:p>
                      <a:endParaRPr lang="en-GB"/>
                    </a:p>
                  </a:txBody>
                  <a:tcPr/>
                </a:tc>
                <a:tc gridSpan="3">
                  <a:txBody>
                    <a:bodyPr/>
                    <a:lstStyle/>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Can</a:t>
                      </a:r>
                      <a:r>
                        <a:rPr kumimoji="0" lang="en-GB" sz="1100" b="1" kern="1200" baseline="0" dirty="0" smtClean="0">
                          <a:solidFill>
                            <a:srgbClr val="00B050"/>
                          </a:solidFill>
                          <a:latin typeface="Century Gothic" pitchFamily="34" charset="0"/>
                          <a:ea typeface="+mn-ea"/>
                          <a:cs typeface="+mn-cs"/>
                        </a:rPr>
                        <a:t> they tell if</a:t>
                      </a:r>
                      <a:r>
                        <a:rPr kumimoji="0" lang="en-GB" sz="1100" b="1" kern="1200" dirty="0" smtClean="0">
                          <a:solidFill>
                            <a:srgbClr val="00B050"/>
                          </a:solidFill>
                          <a:latin typeface="Century Gothic" pitchFamily="34" charset="0"/>
                          <a:ea typeface="+mn-ea"/>
                          <a:cs typeface="+mn-cs"/>
                        </a:rPr>
                        <a:t> their finished product is going to be good quality?</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Are they conscience of the need to produce</a:t>
                      </a:r>
                      <a:r>
                        <a:rPr kumimoji="0" lang="en-GB" sz="1100" b="1" kern="1200" baseline="0" dirty="0" smtClean="0">
                          <a:solidFill>
                            <a:srgbClr val="00B050"/>
                          </a:solidFill>
                          <a:latin typeface="Century Gothic" pitchFamily="34" charset="0"/>
                          <a:ea typeface="+mn-ea"/>
                          <a:cs typeface="+mn-cs"/>
                        </a:rPr>
                        <a:t> something that will be liked by others? </a:t>
                      </a:r>
                      <a:endParaRPr kumimoji="0" lang="en-GB" sz="1100" b="1" kern="1200" dirty="0" smtClean="0">
                        <a:solidFill>
                          <a:srgbClr val="00B050"/>
                        </a:solidFill>
                        <a:latin typeface="Century Gothic" pitchFamily="34" charset="0"/>
                        <a:ea typeface="+mn-ea"/>
                        <a:cs typeface="+mn-cs"/>
                      </a:endParaRPr>
                    </a:p>
                    <a:p>
                      <a:pPr marL="172800" marR="0" indent="-1728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100" b="1" kern="1200" dirty="0" smtClean="0">
                          <a:solidFill>
                            <a:srgbClr val="00B050"/>
                          </a:solidFill>
                          <a:latin typeface="Century Gothic" pitchFamily="34" charset="0"/>
                          <a:ea typeface="+mn-ea"/>
                          <a:cs typeface="+mn-cs"/>
                        </a:rPr>
                        <a:t>Can they show a good level of expertise when using a range of tools and equipment? </a:t>
                      </a:r>
                    </a:p>
                    <a:p>
                      <a:pPr marL="172800" marR="0" indent="-1728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100" b="1" kern="1200" dirty="0" smtClean="0">
                          <a:solidFill>
                            <a:srgbClr val="00B050"/>
                          </a:solidFill>
                          <a:latin typeface="Century Gothic" pitchFamily="34" charset="0"/>
                          <a:ea typeface="+mn-ea"/>
                          <a:cs typeface="+mn-cs"/>
                        </a:rPr>
                        <a:t>Do they work at their product even though their original idea might not have worked?</a:t>
                      </a:r>
                      <a:endParaRPr lang="en-GB" sz="1100" b="1" dirty="0" smtClean="0">
                        <a:solidFill>
                          <a:srgbClr val="00B050"/>
                        </a:solidFill>
                        <a:latin typeface="Century Gothic" pitchFamily="34" charset="0"/>
                      </a:endParaRPr>
                    </a:p>
                  </a:txBody>
                  <a:tcPr/>
                </a:tc>
                <a:tc hMerge="1">
                  <a:txBody>
                    <a:bodyPr/>
                    <a:lstStyle/>
                    <a:p>
                      <a:endParaRPr lang="en-GB"/>
                    </a:p>
                  </a:txBody>
                  <a:tcPr/>
                </a:tc>
                <a:tc hMerge="1">
                  <a:txBody>
                    <a:bodyPr/>
                    <a:lstStyle/>
                    <a:p>
                      <a:endParaRPr lang="en-GB"/>
                    </a:p>
                  </a:txBody>
                  <a:tcPr/>
                </a:tc>
                <a:tc gridSpan="2">
                  <a:txBody>
                    <a:bodyPr/>
                    <a:lstStyle/>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Have they thought of how they will check if their design is successful?</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Can</a:t>
                      </a:r>
                      <a:r>
                        <a:rPr kumimoji="0" lang="en-GB" sz="1100" b="1" kern="1200" baseline="0" dirty="0" smtClean="0">
                          <a:solidFill>
                            <a:srgbClr val="00B050"/>
                          </a:solidFill>
                          <a:latin typeface="Century Gothic" pitchFamily="34" charset="0"/>
                          <a:ea typeface="+mn-ea"/>
                          <a:cs typeface="+mn-cs"/>
                        </a:rPr>
                        <a:t> they begin to explain how</a:t>
                      </a:r>
                      <a:r>
                        <a:rPr kumimoji="0" lang="en-GB" sz="1100" b="1" kern="1200" dirty="0" smtClean="0">
                          <a:solidFill>
                            <a:srgbClr val="00B050"/>
                          </a:solidFill>
                          <a:latin typeface="Century Gothic" pitchFamily="34" charset="0"/>
                          <a:ea typeface="+mn-ea"/>
                          <a:cs typeface="+mn-cs"/>
                        </a:rPr>
                        <a:t> they</a:t>
                      </a:r>
                      <a:r>
                        <a:rPr kumimoji="0" lang="en-GB" sz="1100" b="1" kern="1200" baseline="0" dirty="0" smtClean="0">
                          <a:solidFill>
                            <a:srgbClr val="00B050"/>
                          </a:solidFill>
                          <a:latin typeface="Century Gothic" pitchFamily="34" charset="0"/>
                          <a:ea typeface="+mn-ea"/>
                          <a:cs typeface="+mn-cs"/>
                        </a:rPr>
                        <a:t> can improve their original design</a:t>
                      </a:r>
                      <a:r>
                        <a:rPr kumimoji="0" lang="en-GB" sz="1100" b="1" kern="1200" dirty="0" smtClean="0">
                          <a:solidFill>
                            <a:srgbClr val="00B050"/>
                          </a:solidFill>
                          <a:latin typeface="Century Gothic" pitchFamily="34" charset="0"/>
                          <a:ea typeface="+mn-ea"/>
                          <a:cs typeface="+mn-cs"/>
                        </a:rPr>
                        <a:t>?</a:t>
                      </a:r>
                    </a:p>
                    <a:p>
                      <a:pPr marL="172800" marR="0" lvl="0" indent="-1728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100" b="1" kern="1200" dirty="0" smtClean="0">
                          <a:solidFill>
                            <a:srgbClr val="00B050"/>
                          </a:solidFill>
                          <a:latin typeface="Century Gothic" pitchFamily="34" charset="0"/>
                          <a:ea typeface="+mn-ea"/>
                          <a:cs typeface="+mn-cs"/>
                        </a:rPr>
                        <a:t>Can they evaluate their product,</a:t>
                      </a:r>
                      <a:r>
                        <a:rPr kumimoji="0" lang="en-GB" sz="1100" b="1" kern="1200" baseline="0" dirty="0" smtClean="0">
                          <a:solidFill>
                            <a:srgbClr val="00B050"/>
                          </a:solidFill>
                          <a:latin typeface="Century Gothic" pitchFamily="34" charset="0"/>
                          <a:ea typeface="+mn-ea"/>
                          <a:cs typeface="+mn-cs"/>
                        </a:rPr>
                        <a:t> </a:t>
                      </a:r>
                      <a:r>
                        <a:rPr kumimoji="0" lang="en-GB" sz="1100" b="1" kern="1200" dirty="0" smtClean="0">
                          <a:solidFill>
                            <a:srgbClr val="00B050"/>
                          </a:solidFill>
                          <a:latin typeface="Century Gothic" pitchFamily="34" charset="0"/>
                          <a:ea typeface="+mn-ea"/>
                          <a:cs typeface="+mn-cs"/>
                        </a:rPr>
                        <a:t>thinking of both appearance and the way it works? </a:t>
                      </a:r>
                    </a:p>
                    <a:p>
                      <a:pPr marL="172800" marR="0" lvl="0" indent="-1728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100" b="1" kern="1200" dirty="0" smtClean="0">
                          <a:solidFill>
                            <a:srgbClr val="00B050"/>
                          </a:solidFill>
                          <a:latin typeface="Century Gothic" pitchFamily="34" charset="0"/>
                          <a:ea typeface="+mn-ea"/>
                          <a:cs typeface="+mn-cs"/>
                        </a:rPr>
                        <a:t>Do they take time to consider how they could have made their idea better?</a:t>
                      </a:r>
                    </a:p>
                    <a:p>
                      <a:pPr marL="0" indent="0">
                        <a:buFont typeface="Arial" pitchFamily="34" charset="0"/>
                        <a:buNone/>
                      </a:pPr>
                      <a:endParaRPr kumimoji="0" lang="en-GB" sz="1100" kern="1200" dirty="0">
                        <a:solidFill>
                          <a:srgbClr val="00B050"/>
                        </a:solidFill>
                        <a:latin typeface="Century Gothic" pitchFamily="34" charset="0"/>
                        <a:ea typeface="+mn-ea"/>
                        <a:cs typeface="+mn-cs"/>
                      </a:endParaRPr>
                    </a:p>
                  </a:txBody>
                  <a:tcPr/>
                </a:tc>
                <a:tc hMerge="1">
                  <a:txBody>
                    <a:bodyPr/>
                    <a:lstStyle/>
                    <a:p>
                      <a:endParaRPr lang="en-GB"/>
                    </a:p>
                  </a:txBody>
                  <a:tcPr/>
                </a:tc>
              </a:tr>
              <a:tr h="237316">
                <a:tc gridSpan="7">
                  <a:txBody>
                    <a:bodyPr/>
                    <a:lstStyle/>
                    <a:p>
                      <a:pPr algn="ctr"/>
                      <a:r>
                        <a:rPr kumimoji="0" lang="en-GB" sz="1200" b="1" kern="1200" dirty="0" smtClean="0">
                          <a:solidFill>
                            <a:schemeClr val="dk1"/>
                          </a:solidFill>
                          <a:latin typeface="Century Gothic" pitchFamily="34" charset="0"/>
                          <a:ea typeface="+mn-ea"/>
                          <a:cs typeface="+mn-cs"/>
                        </a:rPr>
                        <a:t>Breadth of study</a:t>
                      </a:r>
                      <a:endParaRPr lang="en-GB" sz="1200" dirty="0">
                        <a:latin typeface="Century Gothic" pitchFamily="34" charset="0"/>
                      </a:endParaRPr>
                    </a:p>
                  </a:txBody>
                  <a:tcPr anchor="ct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r>
              <a:tr h="370840">
                <a:tc>
                  <a:txBody>
                    <a:bodyPr/>
                    <a:lstStyle/>
                    <a:p>
                      <a:pPr marL="172800" indent="-172800">
                        <a:buFont typeface="Arial" pitchFamily="34" charset="0"/>
                        <a:buNone/>
                      </a:pPr>
                      <a:r>
                        <a:rPr kumimoji="0" lang="en-GB" sz="1100" b="1" u="none" kern="1200" dirty="0" smtClean="0">
                          <a:solidFill>
                            <a:schemeClr val="dk1"/>
                          </a:solidFill>
                          <a:latin typeface="Century Gothic" pitchFamily="34" charset="0"/>
                          <a:ea typeface="+mn-ea"/>
                          <a:cs typeface="+mn-cs"/>
                        </a:rPr>
                        <a:t>Cooking and nutrition</a:t>
                      </a:r>
                    </a:p>
                    <a:p>
                      <a:pPr marL="172800" lvl="0" indent="-172800">
                        <a:buFont typeface="Arial" pitchFamily="34" charset="0"/>
                        <a:buChar char="•"/>
                      </a:pPr>
                      <a:r>
                        <a:rPr kumimoji="0" lang="en-GB" sz="1100" kern="1200" dirty="0" smtClean="0">
                          <a:solidFill>
                            <a:schemeClr val="dk1"/>
                          </a:solidFill>
                          <a:latin typeface="Century Gothic" pitchFamily="34" charset="0"/>
                          <a:ea typeface="+mn-ea"/>
                          <a:cs typeface="+mn-cs"/>
                        </a:rPr>
                        <a:t>Do they know what to</a:t>
                      </a:r>
                      <a:r>
                        <a:rPr kumimoji="0" lang="en-GB" sz="1100" kern="1200" baseline="0" dirty="0" smtClean="0">
                          <a:solidFill>
                            <a:schemeClr val="dk1"/>
                          </a:solidFill>
                          <a:latin typeface="Century Gothic" pitchFamily="34" charset="0"/>
                          <a:ea typeface="+mn-ea"/>
                          <a:cs typeface="+mn-cs"/>
                        </a:rPr>
                        <a:t> </a:t>
                      </a:r>
                      <a:r>
                        <a:rPr kumimoji="0" lang="en-GB" sz="1100" kern="1200" dirty="0" smtClean="0">
                          <a:solidFill>
                            <a:schemeClr val="dk1"/>
                          </a:solidFill>
                          <a:latin typeface="Century Gothic" pitchFamily="34" charset="0"/>
                          <a:ea typeface="+mn-ea"/>
                          <a:cs typeface="+mn-cs"/>
                        </a:rPr>
                        <a:t>do to be hygienic and safe?</a:t>
                      </a:r>
                    </a:p>
                    <a:p>
                      <a:pPr marL="172800" indent="-172800">
                        <a:buFont typeface="Arial" pitchFamily="34" charset="0"/>
                        <a:buChar char="•"/>
                      </a:pPr>
                      <a:r>
                        <a:rPr kumimoji="0" lang="en-GB" sz="1100" kern="1200" dirty="0" smtClean="0">
                          <a:solidFill>
                            <a:schemeClr val="dk1"/>
                          </a:solidFill>
                          <a:latin typeface="Century Gothic" pitchFamily="34" charset="0"/>
                          <a:ea typeface="+mn-ea"/>
                          <a:cs typeface="+mn-cs"/>
                        </a:rPr>
                        <a:t>Have they thought what they can do to present their product</a:t>
                      </a:r>
                      <a:r>
                        <a:rPr kumimoji="0" lang="en-GB" sz="1100" kern="1200" baseline="0" dirty="0" smtClean="0">
                          <a:solidFill>
                            <a:schemeClr val="dk1"/>
                          </a:solidFill>
                          <a:latin typeface="Century Gothic" pitchFamily="34" charset="0"/>
                          <a:ea typeface="+mn-ea"/>
                          <a:cs typeface="+mn-cs"/>
                        </a:rPr>
                        <a:t> in an interesting way</a:t>
                      </a:r>
                      <a:r>
                        <a:rPr kumimoji="0" lang="en-GB" sz="1100" kern="1200" dirty="0" smtClean="0">
                          <a:solidFill>
                            <a:schemeClr val="dk1"/>
                          </a:solidFill>
                          <a:latin typeface="Century Gothic" pitchFamily="34" charset="0"/>
                          <a:ea typeface="+mn-ea"/>
                          <a:cs typeface="+mn-cs"/>
                        </a:rPr>
                        <a:t>?</a:t>
                      </a:r>
                    </a:p>
                  </a:txBody>
                  <a:tcPr/>
                </a:tc>
                <a:tc gridSpan="2">
                  <a:txBody>
                    <a:bodyPr/>
                    <a:lstStyle/>
                    <a:p>
                      <a:pPr marL="172800" indent="-172800">
                        <a:buFont typeface="Arial" pitchFamily="34" charset="0"/>
                        <a:buNone/>
                      </a:pPr>
                      <a:r>
                        <a:rPr kumimoji="0" lang="en-GB" sz="1100" b="1" u="none" kern="1200" dirty="0" smtClean="0">
                          <a:solidFill>
                            <a:schemeClr val="dk1"/>
                          </a:solidFill>
                          <a:latin typeface="Century Gothic" pitchFamily="34" charset="0"/>
                          <a:ea typeface="+mn-ea"/>
                          <a:cs typeface="+mn-cs"/>
                        </a:rPr>
                        <a:t>Textiles</a:t>
                      </a:r>
                    </a:p>
                    <a:p>
                      <a:pPr marL="172800" lvl="0" indent="-172800">
                        <a:buFont typeface="Arial" pitchFamily="34" charset="0"/>
                        <a:buChar char="•"/>
                      </a:pPr>
                      <a:r>
                        <a:rPr kumimoji="0" lang="en-GB" sz="1100" kern="1200" dirty="0" smtClean="0">
                          <a:solidFill>
                            <a:schemeClr val="dk1"/>
                          </a:solidFill>
                          <a:latin typeface="Century Gothic" pitchFamily="34" charset="0"/>
                          <a:ea typeface="+mn-ea"/>
                          <a:cs typeface="+mn-cs"/>
                        </a:rPr>
                        <a:t>Do they think what the user would want when choosing textiles?</a:t>
                      </a:r>
                    </a:p>
                    <a:p>
                      <a:pPr marL="172800" lvl="0" indent="-172800">
                        <a:buFont typeface="Arial" pitchFamily="34" charset="0"/>
                        <a:buChar char="•"/>
                      </a:pPr>
                      <a:r>
                        <a:rPr kumimoji="0" lang="en-GB" sz="1100" kern="1200" dirty="0" smtClean="0">
                          <a:solidFill>
                            <a:schemeClr val="dk1"/>
                          </a:solidFill>
                          <a:latin typeface="Century Gothic" pitchFamily="34" charset="0"/>
                          <a:ea typeface="+mn-ea"/>
                          <a:cs typeface="+mn-cs"/>
                        </a:rPr>
                        <a:t>Have</a:t>
                      </a:r>
                      <a:r>
                        <a:rPr kumimoji="0" lang="en-GB" sz="1100" kern="1200" baseline="0" dirty="0" smtClean="0">
                          <a:solidFill>
                            <a:schemeClr val="dk1"/>
                          </a:solidFill>
                          <a:latin typeface="Century Gothic" pitchFamily="34" charset="0"/>
                          <a:ea typeface="+mn-ea"/>
                          <a:cs typeface="+mn-cs"/>
                        </a:rPr>
                        <a:t> they thought about how to make</a:t>
                      </a:r>
                      <a:r>
                        <a:rPr kumimoji="0" lang="en-GB" sz="1100" kern="1200" dirty="0" smtClean="0">
                          <a:solidFill>
                            <a:schemeClr val="dk1"/>
                          </a:solidFill>
                          <a:latin typeface="Century Gothic" pitchFamily="34" charset="0"/>
                          <a:ea typeface="+mn-ea"/>
                          <a:cs typeface="+mn-cs"/>
                        </a:rPr>
                        <a:t> their product strong?</a:t>
                      </a:r>
                    </a:p>
                    <a:p>
                      <a:pPr marL="172800" lvl="0" indent="-172800">
                        <a:buFont typeface="Arial" pitchFamily="34" charset="0"/>
                        <a:buChar char="•"/>
                      </a:pPr>
                      <a:r>
                        <a:rPr kumimoji="0" lang="en-GB" sz="1100" kern="1200" dirty="0" smtClean="0">
                          <a:solidFill>
                            <a:schemeClr val="dk1"/>
                          </a:solidFill>
                          <a:latin typeface="Century Gothic" pitchFamily="34" charset="0"/>
                          <a:ea typeface="+mn-ea"/>
                          <a:cs typeface="+mn-cs"/>
                        </a:rPr>
                        <a:t>Can they devise a template?</a:t>
                      </a:r>
                    </a:p>
                    <a:p>
                      <a:pPr marL="172800" lvl="0" indent="-172800">
                        <a:buFont typeface="Arial" pitchFamily="34" charset="0"/>
                        <a:buChar char="•"/>
                      </a:pPr>
                      <a:r>
                        <a:rPr kumimoji="0" lang="en-GB" sz="1100" kern="1200" dirty="0" smtClean="0">
                          <a:solidFill>
                            <a:schemeClr val="dk1"/>
                          </a:solidFill>
                          <a:latin typeface="Century Gothic" pitchFamily="34" charset="0"/>
                          <a:ea typeface="+mn-ea"/>
                          <a:cs typeface="+mn-cs"/>
                        </a:rPr>
                        <a:t>Can they</a:t>
                      </a:r>
                      <a:r>
                        <a:rPr kumimoji="0" lang="en-GB" sz="1100" kern="1200" baseline="0" dirty="0" smtClean="0">
                          <a:solidFill>
                            <a:schemeClr val="dk1"/>
                          </a:solidFill>
                          <a:latin typeface="Century Gothic" pitchFamily="34" charset="0"/>
                          <a:ea typeface="+mn-ea"/>
                          <a:cs typeface="+mn-cs"/>
                        </a:rPr>
                        <a:t> explain how to </a:t>
                      </a:r>
                      <a:r>
                        <a:rPr kumimoji="0" lang="en-GB" sz="1100" kern="1200" dirty="0" smtClean="0">
                          <a:solidFill>
                            <a:schemeClr val="dk1"/>
                          </a:solidFill>
                          <a:latin typeface="Century Gothic" pitchFamily="34" charset="0"/>
                          <a:ea typeface="+mn-ea"/>
                          <a:cs typeface="+mn-cs"/>
                        </a:rPr>
                        <a:t>join</a:t>
                      </a:r>
                      <a:r>
                        <a:rPr kumimoji="0" lang="en-GB" sz="1100" kern="1200" baseline="0" dirty="0" smtClean="0">
                          <a:solidFill>
                            <a:schemeClr val="dk1"/>
                          </a:solidFill>
                          <a:latin typeface="Century Gothic" pitchFamily="34" charset="0"/>
                          <a:ea typeface="+mn-ea"/>
                          <a:cs typeface="+mn-cs"/>
                        </a:rPr>
                        <a:t> things in a different way?</a:t>
                      </a:r>
                      <a:endParaRPr kumimoji="0" lang="en-GB" sz="1100" kern="1200" dirty="0">
                        <a:solidFill>
                          <a:schemeClr val="dk1"/>
                        </a:solidFill>
                        <a:latin typeface="Century Gothic" pitchFamily="34" charset="0"/>
                        <a:ea typeface="+mn-ea"/>
                        <a:cs typeface="+mn-cs"/>
                      </a:endParaRPr>
                    </a:p>
                  </a:txBody>
                  <a:tcPr/>
                </a:tc>
                <a:tc hMerge="1">
                  <a:txBody>
                    <a:bodyPr/>
                    <a:lstStyle/>
                    <a:p>
                      <a:endParaRPr lang="en-GB"/>
                    </a:p>
                  </a:txBody>
                  <a:tcPr/>
                </a:tc>
                <a:tc>
                  <a:txBody>
                    <a:bodyPr/>
                    <a:lstStyle/>
                    <a:p>
                      <a:pPr marL="0" indent="0">
                        <a:buFont typeface="Arial" pitchFamily="34" charset="0"/>
                        <a:buNone/>
                      </a:pPr>
                      <a:r>
                        <a:rPr kumimoji="0" lang="en-GB" sz="1100" b="1" u="none" kern="1200" dirty="0" smtClean="0">
                          <a:solidFill>
                            <a:srgbClr val="00B050"/>
                          </a:solidFill>
                          <a:latin typeface="Century Gothic" pitchFamily="34" charset="0"/>
                          <a:ea typeface="+mn-ea"/>
                          <a:cs typeface="+mn-cs"/>
                        </a:rPr>
                        <a:t>Electrical and mechanical components</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Can they add things to their circuits?</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How have they altered their product after checking it?</a:t>
                      </a:r>
                    </a:p>
                    <a:p>
                      <a:pPr marL="172800" indent="-172800">
                        <a:buFont typeface="Arial" pitchFamily="34" charset="0"/>
                        <a:buChar char="•"/>
                      </a:pPr>
                      <a:r>
                        <a:rPr kumimoji="0" lang="en-GB" sz="1100" b="1" kern="1200" dirty="0" smtClean="0">
                          <a:solidFill>
                            <a:srgbClr val="00B050"/>
                          </a:solidFill>
                          <a:latin typeface="Century Gothic" pitchFamily="34" charset="0"/>
                          <a:ea typeface="+mn-ea"/>
                          <a:cs typeface="+mn-cs"/>
                        </a:rPr>
                        <a:t>Are they confident about trying out new and different ideas?</a:t>
                      </a:r>
                      <a:endParaRPr kumimoji="0" lang="en-GB" sz="1100" b="1" kern="1200" dirty="0">
                        <a:solidFill>
                          <a:srgbClr val="00B050"/>
                        </a:solidFill>
                        <a:latin typeface="Century Gothic" pitchFamily="34" charset="0"/>
                        <a:ea typeface="+mn-ea"/>
                        <a:cs typeface="+mn-cs"/>
                      </a:endParaRPr>
                    </a:p>
                  </a:txBody>
                  <a:tcPr/>
                </a:tc>
                <a:tc gridSpan="2">
                  <a:txBody>
                    <a:bodyPr/>
                    <a:lstStyle/>
                    <a:p>
                      <a:pPr marL="0" indent="0">
                        <a:buFont typeface="Arial" pitchFamily="34" charset="0"/>
                        <a:buNone/>
                      </a:pPr>
                      <a:r>
                        <a:rPr kumimoji="0" lang="en-GB" sz="1100" b="1" u="none" kern="1200" dirty="0" smtClean="0">
                          <a:solidFill>
                            <a:srgbClr val="00B050"/>
                          </a:solidFill>
                          <a:latin typeface="Century Gothic" pitchFamily="34" charset="0"/>
                          <a:ea typeface="+mn-ea"/>
                          <a:cs typeface="+mn-cs"/>
                        </a:rPr>
                        <a:t>Stiff and flexible sheet materials</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Can they measure carefully</a:t>
                      </a:r>
                      <a:r>
                        <a:rPr kumimoji="0" lang="en-GB" sz="1100" b="1" kern="1200" baseline="0" dirty="0" smtClean="0">
                          <a:solidFill>
                            <a:srgbClr val="00B050"/>
                          </a:solidFill>
                          <a:latin typeface="Century Gothic" pitchFamily="34" charset="0"/>
                          <a:ea typeface="+mn-ea"/>
                          <a:cs typeface="+mn-cs"/>
                        </a:rPr>
                        <a:t> </a:t>
                      </a:r>
                      <a:r>
                        <a:rPr kumimoji="0" lang="en-GB" sz="1100" b="1" kern="1200" dirty="0" smtClean="0">
                          <a:solidFill>
                            <a:srgbClr val="00B050"/>
                          </a:solidFill>
                          <a:latin typeface="Century Gothic" pitchFamily="34" charset="0"/>
                          <a:ea typeface="+mn-ea"/>
                          <a:cs typeface="+mn-cs"/>
                        </a:rPr>
                        <a:t>so as to make sure they have not made mistakes?</a:t>
                      </a:r>
                    </a:p>
                    <a:p>
                      <a:pPr marL="172800" lvl="0" indent="-172800">
                        <a:buFont typeface="Arial" pitchFamily="34" charset="0"/>
                        <a:buChar char="•"/>
                      </a:pPr>
                      <a:r>
                        <a:rPr kumimoji="0" lang="en-GB" sz="1100" b="1" kern="1200" dirty="0" smtClean="0">
                          <a:solidFill>
                            <a:srgbClr val="00B050"/>
                          </a:solidFill>
                          <a:latin typeface="Century Gothic" pitchFamily="34" charset="0"/>
                          <a:ea typeface="+mn-ea"/>
                          <a:cs typeface="+mn-cs"/>
                        </a:rPr>
                        <a:t>How</a:t>
                      </a:r>
                      <a:r>
                        <a:rPr kumimoji="0" lang="en-GB" sz="1100" b="1" kern="1200" baseline="0" dirty="0" smtClean="0">
                          <a:solidFill>
                            <a:srgbClr val="00B050"/>
                          </a:solidFill>
                          <a:latin typeface="Century Gothic" pitchFamily="34" charset="0"/>
                          <a:ea typeface="+mn-ea"/>
                          <a:cs typeface="+mn-cs"/>
                        </a:rPr>
                        <a:t> have they attempted to make</a:t>
                      </a:r>
                      <a:r>
                        <a:rPr kumimoji="0" lang="en-GB" sz="1100" b="1" kern="1200" dirty="0" smtClean="0">
                          <a:solidFill>
                            <a:srgbClr val="00B050"/>
                          </a:solidFill>
                          <a:latin typeface="Century Gothic" pitchFamily="34" charset="0"/>
                          <a:ea typeface="+mn-ea"/>
                          <a:cs typeface="+mn-cs"/>
                        </a:rPr>
                        <a:t> their product strong?</a:t>
                      </a:r>
                      <a:endParaRPr kumimoji="0" lang="en-GB" sz="1100" b="1" kern="1200" dirty="0">
                        <a:solidFill>
                          <a:srgbClr val="00B050"/>
                        </a:solidFill>
                        <a:latin typeface="Century Gothic" pitchFamily="34" charset="0"/>
                        <a:ea typeface="+mn-ea"/>
                        <a:cs typeface="+mn-cs"/>
                      </a:endParaRPr>
                    </a:p>
                  </a:txBody>
                  <a:tcPr/>
                </a:tc>
                <a:tc hMerge="1">
                  <a:txBody>
                    <a:bodyPr/>
                    <a:lstStyle/>
                    <a:p>
                      <a:endParaRPr lang="en-GB"/>
                    </a:p>
                  </a:txBody>
                  <a:tcPr/>
                </a:tc>
                <a:tc>
                  <a:txBody>
                    <a:bodyPr/>
                    <a:lstStyle/>
                    <a:p>
                      <a:pPr marL="172800" indent="-172800">
                        <a:buFont typeface="Arial" pitchFamily="34" charset="0"/>
                        <a:buNone/>
                      </a:pPr>
                      <a:r>
                        <a:rPr kumimoji="0" lang="en-GB" sz="1100" b="1" u="none" kern="1200" dirty="0" smtClean="0">
                          <a:solidFill>
                            <a:srgbClr val="FF33CC"/>
                          </a:solidFill>
                          <a:latin typeface="Century Gothic" pitchFamily="34" charset="0"/>
                          <a:ea typeface="+mn-ea"/>
                          <a:cs typeface="+mn-cs"/>
                        </a:rPr>
                        <a:t>Mouldable materials </a:t>
                      </a:r>
                    </a:p>
                    <a:p>
                      <a:pPr marL="172800" lvl="0" indent="-172800">
                        <a:buFont typeface="Arial" pitchFamily="34" charset="0"/>
                        <a:buChar char="•"/>
                      </a:pPr>
                      <a:r>
                        <a:rPr kumimoji="0" lang="en-GB" sz="1100" b="1" kern="1200" dirty="0" smtClean="0">
                          <a:solidFill>
                            <a:srgbClr val="FF33CC"/>
                          </a:solidFill>
                          <a:latin typeface="Century Gothic" pitchFamily="34" charset="0"/>
                          <a:ea typeface="+mn-ea"/>
                          <a:cs typeface="+mn-cs"/>
                        </a:rPr>
                        <a:t>Can they use a range of advanced techniques to shape and mould?</a:t>
                      </a:r>
                    </a:p>
                    <a:p>
                      <a:pPr marL="172800" lvl="0" indent="-172800">
                        <a:buFont typeface="Arial" pitchFamily="34" charset="0"/>
                        <a:buChar char="•"/>
                      </a:pPr>
                      <a:r>
                        <a:rPr kumimoji="0" lang="en-GB" sz="1100" b="1" kern="1200" dirty="0" smtClean="0">
                          <a:solidFill>
                            <a:srgbClr val="FF33CC"/>
                          </a:solidFill>
                          <a:latin typeface="Century Gothic" pitchFamily="34" charset="0"/>
                          <a:ea typeface="+mn-ea"/>
                          <a:cs typeface="+mn-cs"/>
                        </a:rPr>
                        <a:t>Do they use finishing techniques, showing an awareness of audience?</a:t>
                      </a:r>
                    </a:p>
                    <a:p>
                      <a:pPr marL="172800" indent="-172800">
                        <a:buFont typeface="Arial" pitchFamily="34" charset="0"/>
                        <a:buNone/>
                      </a:pPr>
                      <a:endParaRPr kumimoji="0" lang="en-GB" sz="1100" b="1" u="none" kern="1200" dirty="0" smtClean="0">
                        <a:solidFill>
                          <a:schemeClr val="dk1"/>
                        </a:solidFill>
                        <a:latin typeface="Century Gothic" pitchFamily="34" charset="0"/>
                        <a:ea typeface="+mn-ea"/>
                        <a:cs typeface="+mn-cs"/>
                      </a:endParaRPr>
                    </a:p>
                  </a:txBody>
                  <a:tcPr/>
                </a:tc>
              </a:tr>
            </a:tbl>
          </a:graphicData>
        </a:graphic>
      </p:graphicFrame>
    </p:spTree>
    <p:extLst>
      <p:ext uri="{BB962C8B-B14F-4D97-AF65-F5344CB8AC3E}">
        <p14:creationId xmlns:p14="http://schemas.microsoft.com/office/powerpoint/2010/main" val="1972574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5"/>
          <p:cNvGraphicFramePr>
            <a:graphicFrameLocks/>
          </p:cNvGraphicFramePr>
          <p:nvPr>
            <p:extLst>
              <p:ext uri="{D42A27DB-BD31-4B8C-83A1-F6EECF244321}">
                <p14:modId xmlns:p14="http://schemas.microsoft.com/office/powerpoint/2010/main" val="1000742717"/>
              </p:ext>
            </p:extLst>
          </p:nvPr>
        </p:nvGraphicFramePr>
        <p:xfrm>
          <a:off x="287525" y="116632"/>
          <a:ext cx="8568951" cy="6221110"/>
        </p:xfrm>
        <a:graphic>
          <a:graphicData uri="http://schemas.openxmlformats.org/drawingml/2006/table">
            <a:tbl>
              <a:tblPr firstRow="1" bandRow="1">
                <a:tableStyleId>{5C22544A-7EE6-4342-B048-85BDC9FD1C3A}</a:tableStyleId>
              </a:tblPr>
              <a:tblGrid>
                <a:gridCol w="2856317"/>
                <a:gridCol w="2856317"/>
                <a:gridCol w="2856317"/>
              </a:tblGrid>
              <a:tr h="396290">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bg1"/>
                          </a:solidFill>
                          <a:latin typeface="Century Gothic" pitchFamily="34" charset="0"/>
                        </a:rPr>
                        <a:t>Knowledge, Skills and Understanding breakdown for</a:t>
                      </a:r>
                      <a:r>
                        <a:rPr lang="en-GB" sz="2000" baseline="0" dirty="0" smtClean="0">
                          <a:solidFill>
                            <a:schemeClr val="bg1"/>
                          </a:solidFill>
                          <a:latin typeface="Century Gothic" pitchFamily="34" charset="0"/>
                        </a:rPr>
                        <a:t> </a:t>
                      </a:r>
                    </a:p>
                    <a:p>
                      <a:pPr algn="ctr"/>
                      <a:r>
                        <a:rPr lang="en-GB" sz="2000" dirty="0" smtClean="0">
                          <a:solidFill>
                            <a:schemeClr val="bg1"/>
                          </a:solidFill>
                          <a:latin typeface="Century Gothic" pitchFamily="34" charset="0"/>
                        </a:rPr>
                        <a:t>Computing:</a:t>
                      </a:r>
                      <a:r>
                        <a:rPr lang="en-GB" sz="2000" baseline="0" dirty="0" smtClean="0">
                          <a:solidFill>
                            <a:schemeClr val="bg1"/>
                          </a:solidFill>
                          <a:latin typeface="Century Gothic" pitchFamily="34" charset="0"/>
                        </a:rPr>
                        <a:t> </a:t>
                      </a:r>
                      <a:r>
                        <a:rPr lang="en-GB" sz="2000" dirty="0" smtClean="0">
                          <a:solidFill>
                            <a:schemeClr val="bg1"/>
                          </a:solidFill>
                          <a:latin typeface="Century Gothic" pitchFamily="34" charset="0"/>
                        </a:rPr>
                        <a:t>Year 4</a:t>
                      </a:r>
                      <a:endParaRPr lang="en-GB" sz="2000" dirty="0">
                        <a:solidFill>
                          <a:schemeClr val="bg1"/>
                        </a:solidFill>
                        <a:latin typeface="Century Gothic" pitchFamily="34" charset="0"/>
                      </a:endParaRPr>
                    </a:p>
                  </a:txBody>
                  <a:tcPr marT="45726" marB="45726"/>
                </a:tc>
                <a:tc hMerge="1">
                  <a:txBody>
                    <a:bodyPr/>
                    <a:lstStyle/>
                    <a:p>
                      <a:endParaRPr lang="en-GB"/>
                    </a:p>
                  </a:txBody>
                  <a:tcPr/>
                </a:tc>
                <a:tc hMerge="1">
                  <a:txBody>
                    <a:bodyPr/>
                    <a:lstStyle/>
                    <a:p>
                      <a:endParaRPr lang="en-GB"/>
                    </a:p>
                  </a:txBody>
                  <a:tcPr/>
                </a:tc>
              </a:tr>
              <a:tr h="370886">
                <a:tc>
                  <a:txBody>
                    <a:bodyPr/>
                    <a:lstStyle/>
                    <a:p>
                      <a:pPr algn="ctr">
                        <a:spcAft>
                          <a:spcPts val="0"/>
                        </a:spcAft>
                      </a:pPr>
                      <a:r>
                        <a:rPr lang="en-GB" sz="1400" b="1" dirty="0" smtClean="0">
                          <a:solidFill>
                            <a:srgbClr val="00B050"/>
                          </a:solidFill>
                          <a:latin typeface="Century Gothic" pitchFamily="34" charset="0"/>
                          <a:ea typeface="Times New Roman"/>
                          <a:cs typeface="Times New Roman"/>
                        </a:rPr>
                        <a:t>Algorithms and Programs</a:t>
                      </a:r>
                      <a:endParaRPr lang="en-GB" sz="1400" b="1" dirty="0">
                        <a:solidFill>
                          <a:srgbClr val="00B050"/>
                        </a:solidFill>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smtClean="0">
                          <a:solidFill>
                            <a:srgbClr val="FF33CC"/>
                          </a:solidFill>
                          <a:latin typeface="Century Gothic" pitchFamily="34" charset="0"/>
                          <a:ea typeface="Times New Roman"/>
                          <a:cs typeface="Times New Roman"/>
                        </a:rPr>
                        <a:t>Data Retrieving and Organising</a:t>
                      </a:r>
                      <a:endParaRPr lang="en-GB" sz="1400" dirty="0">
                        <a:solidFill>
                          <a:srgbClr val="FF33CC"/>
                        </a:solidFill>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smtClean="0">
                          <a:solidFill>
                            <a:srgbClr val="FF33CC"/>
                          </a:solidFill>
                          <a:latin typeface="Century Gothic" pitchFamily="34" charset="0"/>
                          <a:ea typeface="Times New Roman"/>
                          <a:cs typeface="Times New Roman"/>
                        </a:rPr>
                        <a:t>Communicating</a:t>
                      </a:r>
                      <a:endParaRPr lang="en-GB" sz="1400" dirty="0">
                        <a:solidFill>
                          <a:srgbClr val="FF33CC"/>
                        </a:solidFill>
                        <a:latin typeface="Century Gothic" pitchFamily="34" charset="0"/>
                        <a:ea typeface="Times New Roman"/>
                        <a:cs typeface="Times New Roman"/>
                      </a:endParaRPr>
                    </a:p>
                  </a:txBody>
                  <a:tcPr marL="68580" marR="68580" marT="0" marB="0" anchor="ctr"/>
                </a:tc>
              </a:tr>
              <a:tr h="878162">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00" b="1" kern="1200" dirty="0" smtClean="0">
                          <a:solidFill>
                            <a:srgbClr val="00B050"/>
                          </a:solidFill>
                          <a:latin typeface="Century Gothic" pitchFamily="34" charset="0"/>
                          <a:ea typeface="+mn-ea"/>
                          <a:cs typeface="+mn-cs"/>
                        </a:rPr>
                        <a:t>Can they use repeat instructions to draw regular shapes on screen, using commands?</a:t>
                      </a:r>
                    </a:p>
                    <a:p>
                      <a:pPr marL="171450" lvl="0" indent="-171450">
                        <a:buFont typeface="Arial" pitchFamily="34" charset="0"/>
                        <a:buChar char="•"/>
                      </a:pPr>
                      <a:r>
                        <a:rPr lang="en-US" sz="1000" b="1" kern="1200" dirty="0" smtClean="0">
                          <a:solidFill>
                            <a:srgbClr val="00B050"/>
                          </a:solidFill>
                          <a:effectLst/>
                          <a:latin typeface="Century Gothic" pitchFamily="34" charset="0"/>
                          <a:ea typeface="+mn-ea"/>
                          <a:cs typeface="+mn-cs"/>
                        </a:rPr>
                        <a:t>Can they experiment with variables to control models?</a:t>
                      </a:r>
                      <a:endParaRPr lang="en-GB" sz="1000" b="1" kern="1200" dirty="0" smtClean="0">
                        <a:solidFill>
                          <a:srgbClr val="00B050"/>
                        </a:solidFill>
                        <a:effectLst/>
                        <a:latin typeface="Century Gothic" pitchFamily="34" charset="0"/>
                        <a:ea typeface="+mn-ea"/>
                        <a:cs typeface="+mn-cs"/>
                      </a:endParaRPr>
                    </a:p>
                    <a:p>
                      <a:pPr marL="171450" lvl="0" indent="-171450">
                        <a:buFont typeface="Arial" pitchFamily="34" charset="0"/>
                        <a:buChar char="•"/>
                      </a:pPr>
                      <a:r>
                        <a:rPr lang="en-US" sz="1000" b="1" kern="1200" dirty="0" smtClean="0">
                          <a:solidFill>
                            <a:srgbClr val="00B050"/>
                          </a:solidFill>
                          <a:effectLst/>
                          <a:latin typeface="Century Gothic" pitchFamily="34" charset="0"/>
                          <a:ea typeface="+mn-ea"/>
                          <a:cs typeface="+mn-cs"/>
                        </a:rPr>
                        <a:t>Can</a:t>
                      </a:r>
                      <a:r>
                        <a:rPr lang="en-US" sz="1000" b="1" kern="1200" baseline="0" dirty="0" smtClean="0">
                          <a:solidFill>
                            <a:srgbClr val="00B050"/>
                          </a:solidFill>
                          <a:effectLst/>
                          <a:latin typeface="Century Gothic" pitchFamily="34" charset="0"/>
                          <a:ea typeface="+mn-ea"/>
                          <a:cs typeface="+mn-cs"/>
                        </a:rPr>
                        <a:t> they make turns specifying the degrees? </a:t>
                      </a:r>
                    </a:p>
                    <a:p>
                      <a:pPr marL="171450" lvl="0" indent="-171450">
                        <a:buFont typeface="Arial" pitchFamily="34" charset="0"/>
                        <a:buChar char="•"/>
                      </a:pPr>
                      <a:r>
                        <a:rPr lang="en-US" sz="1000" b="1" kern="1200" dirty="0" smtClean="0">
                          <a:solidFill>
                            <a:srgbClr val="00B050"/>
                          </a:solidFill>
                          <a:effectLst/>
                          <a:latin typeface="Century Gothic" pitchFamily="34" charset="0"/>
                          <a:ea typeface="+mn-ea"/>
                          <a:cs typeface="+mn-cs"/>
                        </a:rPr>
                        <a:t>Can</a:t>
                      </a:r>
                      <a:r>
                        <a:rPr lang="en-US" sz="1000" b="1" kern="1200" baseline="0" dirty="0" smtClean="0">
                          <a:solidFill>
                            <a:srgbClr val="00B050"/>
                          </a:solidFill>
                          <a:effectLst/>
                          <a:latin typeface="Century Gothic" pitchFamily="34" charset="0"/>
                          <a:ea typeface="+mn-ea"/>
                          <a:cs typeface="+mn-cs"/>
                        </a:rPr>
                        <a:t> they g</a:t>
                      </a:r>
                      <a:r>
                        <a:rPr lang="en-US" sz="1000" b="1" kern="1200" dirty="0" smtClean="0">
                          <a:solidFill>
                            <a:srgbClr val="00B050"/>
                          </a:solidFill>
                          <a:effectLst/>
                          <a:latin typeface="Century Gothic" pitchFamily="34" charset="0"/>
                          <a:ea typeface="+mn-ea"/>
                          <a:cs typeface="+mn-cs"/>
                        </a:rPr>
                        <a:t>ive an on-screen robot specific directional instructions</a:t>
                      </a:r>
                      <a:r>
                        <a:rPr lang="en-US" sz="1000" b="1" kern="1200" baseline="0" dirty="0" smtClean="0">
                          <a:solidFill>
                            <a:srgbClr val="00B050"/>
                          </a:solidFill>
                          <a:effectLst/>
                          <a:latin typeface="Century Gothic" pitchFamily="34" charset="0"/>
                          <a:ea typeface="+mn-ea"/>
                          <a:cs typeface="+mn-cs"/>
                        </a:rPr>
                        <a:t> that takes them from x to y?</a:t>
                      </a:r>
                    </a:p>
                    <a:p>
                      <a:pPr marL="171450" lvl="0" indent="-171450">
                        <a:buFont typeface="Arial" pitchFamily="34" charset="0"/>
                        <a:buChar char="•"/>
                      </a:pPr>
                      <a:r>
                        <a:rPr lang="en-US" sz="1000" b="1" kern="1200" baseline="0" dirty="0" smtClean="0">
                          <a:solidFill>
                            <a:srgbClr val="00B050"/>
                          </a:solidFill>
                          <a:effectLst/>
                          <a:latin typeface="Century Gothic" pitchFamily="34" charset="0"/>
                          <a:ea typeface="+mn-ea"/>
                          <a:cs typeface="+mn-cs"/>
                        </a:rPr>
                        <a:t>Can they make accurate predictions </a:t>
                      </a:r>
                      <a:r>
                        <a:rPr lang="en-GB" sz="1000" b="1" kern="1200" baseline="0" dirty="0" smtClean="0">
                          <a:solidFill>
                            <a:srgbClr val="00B050"/>
                          </a:solidFill>
                          <a:effectLst/>
                          <a:latin typeface="Century Gothic" pitchFamily="34" charset="0"/>
                          <a:ea typeface="+mn-ea"/>
                          <a:cs typeface="Lucida Sans Unicode"/>
                        </a:rPr>
                        <a:t>about the outcome of a program they have written?</a:t>
                      </a:r>
                      <a:endParaRPr lang="en-US" sz="1000" b="1" kern="1200" baseline="0" dirty="0" smtClean="0">
                        <a:solidFill>
                          <a:srgbClr val="00B050"/>
                        </a:solidFill>
                        <a:effectLst/>
                        <a:latin typeface="Century Gothic" pitchFamily="34" charset="0"/>
                        <a:ea typeface="+mn-ea"/>
                        <a:cs typeface="+mn-cs"/>
                      </a:endParaRPr>
                    </a:p>
                  </a:txBody>
                  <a:tcPr marT="45726" marB="45726"/>
                </a:tc>
                <a:tc>
                  <a:txBody>
                    <a:bodyPr/>
                    <a:lstStyle/>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 they capture images using webcams, screen capture, scanning, </a:t>
                      </a:r>
                      <a:r>
                        <a:rPr lang="en-US" sz="1000" b="1" kern="1200" dirty="0" err="1" smtClean="0">
                          <a:solidFill>
                            <a:srgbClr val="FF33CC"/>
                          </a:solidFill>
                          <a:effectLst/>
                          <a:latin typeface="Century Gothic" pitchFamily="34" charset="0"/>
                          <a:ea typeface="+mn-ea"/>
                          <a:cs typeface="+mn-cs"/>
                        </a:rPr>
                        <a:t>visualiser</a:t>
                      </a:r>
                      <a:r>
                        <a:rPr lang="en-US" sz="1000" b="1" kern="1200" dirty="0" smtClean="0">
                          <a:solidFill>
                            <a:srgbClr val="FF33CC"/>
                          </a:solidFill>
                          <a:effectLst/>
                          <a:latin typeface="Century Gothic" pitchFamily="34" charset="0"/>
                          <a:ea typeface="+mn-ea"/>
                          <a:cs typeface="+mn-cs"/>
                        </a:rPr>
                        <a:t> and internet?</a:t>
                      </a:r>
                      <a:endParaRPr lang="en-GB" sz="1000" b="1" kern="1200" dirty="0" smtClean="0">
                        <a:solidFill>
                          <a:srgbClr val="FF33CC"/>
                        </a:solidFill>
                        <a:effectLst/>
                        <a:latin typeface="Century Gothic" pitchFamily="34" charset="0"/>
                        <a:ea typeface="+mn-ea"/>
                        <a:cs typeface="+mn-cs"/>
                      </a:endParaRPr>
                    </a:p>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 they choose images and download into a file?</a:t>
                      </a:r>
                      <a:endParaRPr lang="en-GB" sz="1000" b="1" kern="1200" dirty="0" smtClean="0">
                        <a:solidFill>
                          <a:srgbClr val="FF33CC"/>
                        </a:solidFill>
                        <a:effectLst/>
                        <a:latin typeface="Century Gothic" pitchFamily="34" charset="0"/>
                        <a:ea typeface="+mn-ea"/>
                        <a:cs typeface="+mn-cs"/>
                      </a:endParaRPr>
                    </a:p>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a:t>
                      </a:r>
                      <a:r>
                        <a:rPr lang="en-US" sz="1000" b="1" kern="1200" baseline="0" dirty="0" smtClean="0">
                          <a:solidFill>
                            <a:srgbClr val="FF33CC"/>
                          </a:solidFill>
                          <a:effectLst/>
                          <a:latin typeface="Century Gothic" pitchFamily="34" charset="0"/>
                          <a:ea typeface="+mn-ea"/>
                          <a:cs typeface="+mn-cs"/>
                        </a:rPr>
                        <a:t> they d</a:t>
                      </a:r>
                      <a:r>
                        <a:rPr lang="en-US" sz="1000" b="1" kern="1200" dirty="0" smtClean="0">
                          <a:solidFill>
                            <a:srgbClr val="FF33CC"/>
                          </a:solidFill>
                          <a:effectLst/>
                          <a:latin typeface="Century Gothic" pitchFamily="34" charset="0"/>
                          <a:ea typeface="+mn-ea"/>
                          <a:cs typeface="+mn-cs"/>
                        </a:rPr>
                        <a:t>ownload images from the camera into files on the computer?</a:t>
                      </a:r>
                      <a:endParaRPr lang="en-GB" sz="1000" b="1" kern="1200" dirty="0" smtClean="0">
                        <a:solidFill>
                          <a:srgbClr val="FF33CC"/>
                        </a:solidFill>
                        <a:effectLst/>
                        <a:latin typeface="Century Gothic" pitchFamily="34"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00" b="1" kern="1200" dirty="0" smtClean="0">
                          <a:solidFill>
                            <a:srgbClr val="FF33CC"/>
                          </a:solidFill>
                          <a:latin typeface="Century Gothic" pitchFamily="34" charset="0"/>
                          <a:ea typeface="+mn-ea"/>
                          <a:cs typeface="+mn-cs"/>
                        </a:rPr>
                        <a:t>Can they copy graphics from a range of sources and paste into a desktop publishing program?</a:t>
                      </a:r>
                    </a:p>
                  </a:txBody>
                  <a:tcPr marT="45726" marB="45726"/>
                </a:tc>
                <a:tc>
                  <a:txBody>
                    <a:bodyPr/>
                    <a:lstStyle/>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Do they appreciate the benefits of ICT to send messages and to communicate?</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00" b="1" kern="1200" dirty="0" smtClean="0">
                          <a:solidFill>
                            <a:srgbClr val="FF33CC"/>
                          </a:solidFill>
                          <a:latin typeface="Century Gothic" pitchFamily="34" charset="0"/>
                          <a:ea typeface="+mn-ea"/>
                          <a:cs typeface="+mn-cs"/>
                        </a:rPr>
                        <a:t>Can they use the automatic spell checker to edit spellings?</a:t>
                      </a:r>
                    </a:p>
                  </a:txBody>
                  <a:tcPr marT="45726" marB="45726"/>
                </a:tc>
              </a:tr>
              <a:tr h="380008">
                <a:tc>
                  <a:txBody>
                    <a:bodyPr/>
                    <a:lstStyle/>
                    <a:p>
                      <a:pPr algn="ctr">
                        <a:buFont typeface="Arial" pitchFamily="34" charset="0"/>
                        <a:buNone/>
                      </a:pPr>
                      <a:r>
                        <a:rPr kumimoji="0" lang="en-GB" sz="1400" b="1" i="0" kern="1200" dirty="0" smtClean="0">
                          <a:solidFill>
                            <a:srgbClr val="FF33CC"/>
                          </a:solidFill>
                          <a:latin typeface="Century Gothic" pitchFamily="34" charset="0"/>
                          <a:ea typeface="+mn-ea"/>
                          <a:cs typeface="+mn-cs"/>
                        </a:rPr>
                        <a:t>Using the Internet</a:t>
                      </a:r>
                      <a:endParaRPr kumimoji="0" lang="en-GB" sz="1400" b="1" i="0" kern="1200" dirty="0">
                        <a:solidFill>
                          <a:srgbClr val="FF33CC"/>
                        </a:solidFill>
                        <a:latin typeface="Century Gothic" pitchFamily="34" charset="0"/>
                        <a:ea typeface="+mn-ea"/>
                        <a:cs typeface="+mn-cs"/>
                      </a:endParaRPr>
                    </a:p>
                  </a:txBody>
                  <a:tcPr marT="45726" marB="45726" anchor="ctr"/>
                </a:tc>
                <a:tc>
                  <a:txBody>
                    <a:bodyPr/>
                    <a:lstStyle/>
                    <a:p>
                      <a:pPr algn="ctr"/>
                      <a:r>
                        <a:rPr lang="en-GB" sz="1400" b="1" dirty="0" smtClean="0">
                          <a:latin typeface="Century Gothic" pitchFamily="34" charset="0"/>
                        </a:rPr>
                        <a:t>Databases</a:t>
                      </a:r>
                      <a:endParaRPr lang="en-GB" sz="1400" b="1" dirty="0">
                        <a:latin typeface="Century Gothic" pitchFamily="34" charset="0"/>
                      </a:endParaRPr>
                    </a:p>
                  </a:txBody>
                  <a:tcPr marT="45726" marB="45726" anchor="ctr"/>
                </a:tc>
                <a:tc>
                  <a:txBody>
                    <a:bodyPr/>
                    <a:lstStyle/>
                    <a:p>
                      <a:pPr algn="ctr"/>
                      <a:r>
                        <a:rPr lang="en-GB" sz="1400" b="1" dirty="0" smtClean="0">
                          <a:latin typeface="Century Gothic" pitchFamily="34" charset="0"/>
                        </a:rPr>
                        <a:t>Presentation</a:t>
                      </a:r>
                      <a:endParaRPr lang="en-GB" sz="1400" b="1" dirty="0">
                        <a:latin typeface="Century Gothic" pitchFamily="34" charset="0"/>
                      </a:endParaRPr>
                    </a:p>
                  </a:txBody>
                  <a:tcPr marT="45726" marB="45726" anchor="ctr"/>
                </a:tc>
              </a:tr>
              <a:tr h="380008">
                <a:tc>
                  <a:txBody>
                    <a:bodyPr/>
                    <a:lstStyle/>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a:t>
                      </a:r>
                      <a:r>
                        <a:rPr lang="en-US" sz="1000" b="1" kern="1200" baseline="0" dirty="0" smtClean="0">
                          <a:solidFill>
                            <a:srgbClr val="FF33CC"/>
                          </a:solidFill>
                          <a:effectLst/>
                          <a:latin typeface="Century Gothic" pitchFamily="34" charset="0"/>
                          <a:ea typeface="+mn-ea"/>
                          <a:cs typeface="+mn-cs"/>
                        </a:rPr>
                        <a:t> they u</a:t>
                      </a:r>
                      <a:r>
                        <a:rPr lang="en-US" sz="1000" b="1" kern="1200" dirty="0" smtClean="0">
                          <a:solidFill>
                            <a:srgbClr val="FF33CC"/>
                          </a:solidFill>
                          <a:effectLst/>
                          <a:latin typeface="Century Gothic" pitchFamily="34" charset="0"/>
                          <a:ea typeface="+mn-ea"/>
                          <a:cs typeface="+mn-cs"/>
                        </a:rPr>
                        <a:t>se a search engine to find a specific website?</a:t>
                      </a:r>
                      <a:endParaRPr lang="en-GB" sz="1000" b="1" kern="1200" dirty="0" smtClean="0">
                        <a:solidFill>
                          <a:srgbClr val="FF33CC"/>
                        </a:solidFill>
                        <a:effectLst/>
                        <a:latin typeface="Century Gothic" pitchFamily="34" charset="0"/>
                        <a:ea typeface="+mn-ea"/>
                        <a:cs typeface="+mn-cs"/>
                      </a:endParaRPr>
                    </a:p>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a:t>
                      </a:r>
                      <a:r>
                        <a:rPr lang="en-US" sz="1000" b="1" kern="1200" baseline="0" dirty="0" smtClean="0">
                          <a:solidFill>
                            <a:srgbClr val="FF33CC"/>
                          </a:solidFill>
                          <a:effectLst/>
                          <a:latin typeface="Century Gothic" pitchFamily="34" charset="0"/>
                          <a:ea typeface="+mn-ea"/>
                          <a:cs typeface="+mn-cs"/>
                        </a:rPr>
                        <a:t> they u</a:t>
                      </a:r>
                      <a:r>
                        <a:rPr lang="en-US" sz="1000" b="1" kern="1200" dirty="0" smtClean="0">
                          <a:solidFill>
                            <a:srgbClr val="FF33CC"/>
                          </a:solidFill>
                          <a:effectLst/>
                          <a:latin typeface="Century Gothic" pitchFamily="34" charset="0"/>
                          <a:ea typeface="+mn-ea"/>
                          <a:cs typeface="+mn-cs"/>
                        </a:rPr>
                        <a:t>se note-taking skills to decide which text to copy and paste into a document?</a:t>
                      </a:r>
                      <a:endParaRPr lang="en-GB" sz="1000" b="1" kern="1200" dirty="0" smtClean="0">
                        <a:solidFill>
                          <a:srgbClr val="FF33CC"/>
                        </a:solidFill>
                        <a:effectLst/>
                        <a:latin typeface="Century Gothic" pitchFamily="34" charset="0"/>
                        <a:ea typeface="+mn-ea"/>
                        <a:cs typeface="+mn-cs"/>
                      </a:endParaRPr>
                    </a:p>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a:t>
                      </a:r>
                      <a:r>
                        <a:rPr lang="en-US" sz="1000" b="1" kern="1200" baseline="0" dirty="0" smtClean="0">
                          <a:solidFill>
                            <a:srgbClr val="FF33CC"/>
                          </a:solidFill>
                          <a:effectLst/>
                          <a:latin typeface="Century Gothic" pitchFamily="34" charset="0"/>
                          <a:ea typeface="+mn-ea"/>
                          <a:cs typeface="+mn-cs"/>
                        </a:rPr>
                        <a:t> they u</a:t>
                      </a:r>
                      <a:r>
                        <a:rPr lang="en-US" sz="1000" b="1" kern="1200" dirty="0" smtClean="0">
                          <a:solidFill>
                            <a:srgbClr val="FF33CC"/>
                          </a:solidFill>
                          <a:effectLst/>
                          <a:latin typeface="Century Gothic" pitchFamily="34" charset="0"/>
                          <a:ea typeface="+mn-ea"/>
                          <a:cs typeface="+mn-cs"/>
                        </a:rPr>
                        <a:t>se tabbed browsing to open two or more web pages at the same time?</a:t>
                      </a:r>
                      <a:endParaRPr lang="en-GB" sz="1000" b="1" kern="1200" dirty="0" smtClean="0">
                        <a:solidFill>
                          <a:srgbClr val="FF33CC"/>
                        </a:solidFill>
                        <a:effectLst/>
                        <a:latin typeface="Century Gothic" pitchFamily="34" charset="0"/>
                        <a:ea typeface="+mn-ea"/>
                        <a:cs typeface="+mn-cs"/>
                      </a:endParaRPr>
                    </a:p>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a:t>
                      </a:r>
                      <a:r>
                        <a:rPr lang="en-US" sz="1000" b="1" kern="1200" baseline="0" dirty="0" smtClean="0">
                          <a:solidFill>
                            <a:srgbClr val="FF33CC"/>
                          </a:solidFill>
                          <a:effectLst/>
                          <a:latin typeface="Century Gothic" pitchFamily="34" charset="0"/>
                          <a:ea typeface="+mn-ea"/>
                          <a:cs typeface="+mn-cs"/>
                        </a:rPr>
                        <a:t> they o</a:t>
                      </a:r>
                      <a:r>
                        <a:rPr lang="en-US" sz="1000" b="1" kern="1200" dirty="0" smtClean="0">
                          <a:solidFill>
                            <a:srgbClr val="FF33CC"/>
                          </a:solidFill>
                          <a:effectLst/>
                          <a:latin typeface="Century Gothic" pitchFamily="34" charset="0"/>
                          <a:ea typeface="+mn-ea"/>
                          <a:cs typeface="+mn-cs"/>
                        </a:rPr>
                        <a:t>pen a link to a new window?</a:t>
                      </a:r>
                      <a:endParaRPr lang="en-GB" sz="1000" b="1" kern="1200" dirty="0" smtClean="0">
                        <a:solidFill>
                          <a:srgbClr val="FF33CC"/>
                        </a:solidFill>
                        <a:effectLst/>
                        <a:latin typeface="Century Gothic" pitchFamily="34" charset="0"/>
                        <a:ea typeface="+mn-ea"/>
                        <a:cs typeface="+mn-cs"/>
                      </a:endParaRPr>
                    </a:p>
                    <a:p>
                      <a:pPr marL="171450" lvl="0" indent="-171450">
                        <a:buFont typeface="Arial" pitchFamily="34" charset="0"/>
                        <a:buChar char="•"/>
                      </a:pPr>
                      <a:r>
                        <a:rPr lang="en-US" sz="1000" b="1" kern="1200" dirty="0" smtClean="0">
                          <a:solidFill>
                            <a:srgbClr val="FF33CC"/>
                          </a:solidFill>
                          <a:effectLst/>
                          <a:latin typeface="Century Gothic" pitchFamily="34" charset="0"/>
                          <a:ea typeface="+mn-ea"/>
                          <a:cs typeface="+mn-cs"/>
                        </a:rPr>
                        <a:t>Can</a:t>
                      </a:r>
                      <a:r>
                        <a:rPr lang="en-US" sz="1000" b="1" kern="1200" baseline="0" dirty="0" smtClean="0">
                          <a:solidFill>
                            <a:srgbClr val="FF33CC"/>
                          </a:solidFill>
                          <a:effectLst/>
                          <a:latin typeface="Century Gothic" pitchFamily="34" charset="0"/>
                          <a:ea typeface="+mn-ea"/>
                          <a:cs typeface="+mn-cs"/>
                        </a:rPr>
                        <a:t> they o</a:t>
                      </a:r>
                      <a:r>
                        <a:rPr lang="en-US" sz="1000" b="1" kern="1200" dirty="0" smtClean="0">
                          <a:solidFill>
                            <a:srgbClr val="FF33CC"/>
                          </a:solidFill>
                          <a:effectLst/>
                          <a:latin typeface="Century Gothic" pitchFamily="34" charset="0"/>
                          <a:ea typeface="+mn-ea"/>
                          <a:cs typeface="+mn-cs"/>
                        </a:rPr>
                        <a:t>pen a document (PDF) and view it?</a:t>
                      </a:r>
                      <a:endParaRPr lang="en-GB" sz="1000" b="1" kern="1200" dirty="0" smtClean="0">
                        <a:solidFill>
                          <a:srgbClr val="FF33CC"/>
                        </a:solidFill>
                        <a:effectLst/>
                        <a:latin typeface="Century Gothic" pitchFamily="34" charset="0"/>
                        <a:ea typeface="+mn-ea"/>
                        <a:cs typeface="+mn-cs"/>
                      </a:endParaRPr>
                    </a:p>
                  </a:txBody>
                  <a:tcPr marT="45726" marB="45726"/>
                </a:tc>
                <a:tc>
                  <a: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dk1"/>
                          </a:solidFill>
                          <a:effectLst/>
                          <a:latin typeface="Century Gothic" pitchFamily="34" charset="0"/>
                          <a:ea typeface="+mn-ea"/>
                          <a:cs typeface="+mn-cs"/>
                        </a:rPr>
                        <a:t>Can</a:t>
                      </a:r>
                      <a:r>
                        <a:rPr lang="en-US" sz="1000" kern="1200" baseline="0" dirty="0" smtClean="0">
                          <a:solidFill>
                            <a:schemeClr val="dk1"/>
                          </a:solidFill>
                          <a:effectLst/>
                          <a:latin typeface="Century Gothic" pitchFamily="34" charset="0"/>
                          <a:ea typeface="+mn-ea"/>
                          <a:cs typeface="+mn-cs"/>
                        </a:rPr>
                        <a:t> they i</a:t>
                      </a:r>
                      <a:r>
                        <a:rPr lang="en-US" sz="1000" kern="1200" dirty="0" smtClean="0">
                          <a:solidFill>
                            <a:schemeClr val="dk1"/>
                          </a:solidFill>
                          <a:effectLst/>
                          <a:latin typeface="Century Gothic" pitchFamily="34" charset="0"/>
                          <a:ea typeface="+mn-ea"/>
                          <a:cs typeface="+mn-cs"/>
                        </a:rPr>
                        <a:t>nput data into a prepared database?</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dk1"/>
                          </a:solidFill>
                          <a:effectLst/>
                          <a:latin typeface="Century Gothic" pitchFamily="34" charset="0"/>
                          <a:ea typeface="+mn-ea"/>
                          <a:cs typeface="+mn-cs"/>
                        </a:rPr>
                        <a:t>Can they sort and search a database to answer simple questions?</a:t>
                      </a:r>
                    </a:p>
                    <a:p>
                      <a:pPr marL="171450" lvl="0" indent="-171450">
                        <a:buFont typeface="Arial" pitchFamily="34" charset="0"/>
                        <a:buChar char="•"/>
                      </a:pPr>
                      <a:r>
                        <a:rPr kumimoji="0" lang="en-GB" sz="1000" kern="1200" dirty="0" smtClean="0">
                          <a:solidFill>
                            <a:schemeClr val="dk1"/>
                          </a:solidFill>
                          <a:latin typeface="Century Gothic" pitchFamily="34" charset="0"/>
                          <a:ea typeface="+mn-ea"/>
                          <a:cs typeface="+mn-cs"/>
                        </a:rPr>
                        <a:t>Do they recognise what a spread sheet is? </a:t>
                      </a:r>
                    </a:p>
                    <a:p>
                      <a:pPr marL="171450" lvl="0" indent="-171450">
                        <a:buFont typeface="Arial" pitchFamily="34" charset="0"/>
                        <a:buChar char="•"/>
                      </a:pPr>
                      <a:r>
                        <a:rPr kumimoji="0" lang="en-GB" sz="1000" kern="1200" dirty="0" smtClean="0">
                          <a:solidFill>
                            <a:schemeClr val="dk1"/>
                          </a:solidFill>
                          <a:latin typeface="Century Gothic" pitchFamily="34" charset="0"/>
                          <a:ea typeface="+mn-ea"/>
                          <a:cs typeface="+mn-cs"/>
                        </a:rPr>
                        <a:t>Can they use the terms ‘cells’, ‘rows’ and ‘columns’?</a:t>
                      </a:r>
                    </a:p>
                    <a:p>
                      <a:pPr marL="171450" lvl="0" indent="-171450">
                        <a:buFont typeface="Arial" pitchFamily="34" charset="0"/>
                        <a:buChar char="•"/>
                      </a:pPr>
                      <a:r>
                        <a:rPr kumimoji="0" lang="en-GB" sz="1000" kern="1200" dirty="0" smtClean="0">
                          <a:solidFill>
                            <a:schemeClr val="dk1"/>
                          </a:solidFill>
                          <a:latin typeface="Century Gothic" pitchFamily="34" charset="0"/>
                          <a:ea typeface="+mn-ea"/>
                          <a:cs typeface="+mn-cs"/>
                        </a:rPr>
                        <a:t>Can they enter data, highlight it and make bar charts?</a:t>
                      </a:r>
                    </a:p>
                  </a:txBody>
                  <a:tcPr marT="45726" marB="45726"/>
                </a:tc>
                <a:tc>
                  <a: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dk1"/>
                          </a:solidFill>
                          <a:effectLst/>
                          <a:latin typeface="Century Gothic" pitchFamily="34" charset="0"/>
                          <a:ea typeface="+mn-ea"/>
                          <a:cs typeface="+mn-cs"/>
                        </a:rPr>
                        <a:t>Can they create a lengthy presentation that moves from slide to slide and is aimed at a specific audience?</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dk1"/>
                          </a:solidFill>
                          <a:effectLst/>
                          <a:latin typeface="Century Gothic" pitchFamily="34" charset="0"/>
                          <a:ea typeface="+mn-ea"/>
                          <a:cs typeface="+mn-cs"/>
                        </a:rPr>
                        <a:t>Can</a:t>
                      </a:r>
                      <a:r>
                        <a:rPr lang="en-US" sz="1000" kern="1200" baseline="0" dirty="0" smtClean="0">
                          <a:solidFill>
                            <a:schemeClr val="dk1"/>
                          </a:solidFill>
                          <a:effectLst/>
                          <a:latin typeface="Century Gothic" pitchFamily="34" charset="0"/>
                          <a:ea typeface="+mn-ea"/>
                          <a:cs typeface="+mn-cs"/>
                        </a:rPr>
                        <a:t> they i</a:t>
                      </a:r>
                      <a:r>
                        <a:rPr lang="en-US" sz="1000" kern="1200" dirty="0" smtClean="0">
                          <a:solidFill>
                            <a:schemeClr val="dk1"/>
                          </a:solidFill>
                          <a:effectLst/>
                          <a:latin typeface="Century Gothic" pitchFamily="34" charset="0"/>
                          <a:ea typeface="+mn-ea"/>
                          <a:cs typeface="+mn-cs"/>
                        </a:rPr>
                        <a:t>nsert sound recordings into a multi media presentation?</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dk1"/>
                          </a:solidFill>
                          <a:effectLst/>
                          <a:latin typeface="Century Gothic" pitchFamily="34" charset="0"/>
                          <a:ea typeface="+mn-ea"/>
                          <a:cs typeface="+mn-cs"/>
                        </a:rPr>
                        <a:t>Do</a:t>
                      </a:r>
                      <a:r>
                        <a:rPr lang="en-US" sz="1000" kern="1200" baseline="0" dirty="0" smtClean="0">
                          <a:solidFill>
                            <a:schemeClr val="dk1"/>
                          </a:solidFill>
                          <a:effectLst/>
                          <a:latin typeface="Century Gothic" pitchFamily="34" charset="0"/>
                          <a:ea typeface="+mn-ea"/>
                          <a:cs typeface="+mn-cs"/>
                        </a:rPr>
                        <a:t> they</a:t>
                      </a:r>
                      <a:r>
                        <a:rPr lang="en-US" sz="1000" kern="1200" dirty="0" smtClean="0">
                          <a:solidFill>
                            <a:schemeClr val="dk1"/>
                          </a:solidFill>
                          <a:effectLst/>
                          <a:latin typeface="Century Gothic" pitchFamily="34" charset="0"/>
                          <a:ea typeface="+mn-ea"/>
                          <a:cs typeface="+mn-cs"/>
                        </a:rPr>
                        <a:t> know how to manipulate text, underline text, centre text, change font and size and save text to a folder?</a:t>
                      </a:r>
                      <a:endParaRPr lang="en-GB" sz="1000" dirty="0" smtClean="0">
                        <a:latin typeface="Century Gothic" pitchFamily="34" charset="0"/>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000" kern="1200" dirty="0" smtClean="0">
                        <a:solidFill>
                          <a:schemeClr val="dk1"/>
                        </a:solidFill>
                        <a:effectLst/>
                        <a:latin typeface="Century Gothic" pitchFamily="34" charset="0"/>
                        <a:ea typeface="+mn-ea"/>
                        <a:cs typeface="+mn-cs"/>
                      </a:endParaRPr>
                    </a:p>
                  </a:txBody>
                  <a:tcPr marT="45726" marB="45726"/>
                </a:tc>
              </a:tr>
              <a:tr h="380008">
                <a:tc gridSpan="3">
                  <a:txBody>
                    <a:bodyPr/>
                    <a:lstStyle/>
                    <a:p>
                      <a:pPr algn="ctr">
                        <a:buFont typeface="Arial" pitchFamily="34" charset="0"/>
                        <a:buNone/>
                      </a:pPr>
                      <a:r>
                        <a:rPr kumimoji="0" lang="en-GB" sz="1800" b="1" i="0" kern="1200" dirty="0" smtClean="0">
                          <a:solidFill>
                            <a:schemeClr val="dk1"/>
                          </a:solidFill>
                          <a:latin typeface="Century Gothic" pitchFamily="34" charset="0"/>
                          <a:ea typeface="+mn-ea"/>
                          <a:cs typeface="+mn-cs"/>
                        </a:rPr>
                        <a:t>Year 4 (Challenging)</a:t>
                      </a:r>
                      <a:endParaRPr kumimoji="0" lang="en-GB" sz="1800" b="1" i="0" kern="1200" dirty="0">
                        <a:solidFill>
                          <a:schemeClr val="dk1"/>
                        </a:solidFill>
                        <a:latin typeface="Century Gothic" pitchFamily="34" charset="0"/>
                        <a:ea typeface="+mn-ea"/>
                        <a:cs typeface="+mn-cs"/>
                      </a:endParaRPr>
                    </a:p>
                  </a:txBody>
                  <a:tcPr marT="45726" marB="45726" anchor="ctr"/>
                </a:tc>
                <a:tc hMerge="1">
                  <a:txBody>
                    <a:bodyPr/>
                    <a:lstStyle/>
                    <a:p>
                      <a:endParaRPr lang="en-GB" dirty="0"/>
                    </a:p>
                  </a:txBody>
                  <a:tcPr marT="45726" marB="45726"/>
                </a:tc>
                <a:tc hMerge="1">
                  <a:txBody>
                    <a:bodyPr/>
                    <a:lstStyle/>
                    <a:p>
                      <a:endParaRPr lang="en-GB" dirty="0"/>
                    </a:p>
                  </a:txBody>
                  <a:tcPr marT="45726" marB="45726"/>
                </a:tc>
              </a:tr>
              <a:tr h="380008">
                <a:tc gridSpan="3">
                  <a:txBody>
                    <a:bodyPr/>
                    <a:lstStyle/>
                    <a:p>
                      <a:pPr marL="171450" marR="0" lvl="0" indent="-171450" algn="just"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dk1"/>
                          </a:solidFill>
                          <a:effectLst/>
                          <a:latin typeface="Century Gothic" pitchFamily="34" charset="0"/>
                          <a:ea typeface="+mn-ea"/>
                          <a:cs typeface="+mn-cs"/>
                        </a:rPr>
                        <a:t>Can</a:t>
                      </a:r>
                      <a:r>
                        <a:rPr lang="en-US" sz="1000" kern="1200" baseline="0" dirty="0" smtClean="0">
                          <a:solidFill>
                            <a:schemeClr val="dk1"/>
                          </a:solidFill>
                          <a:effectLst/>
                          <a:latin typeface="Century Gothic" pitchFamily="34" charset="0"/>
                          <a:ea typeface="+mn-ea"/>
                          <a:cs typeface="+mn-cs"/>
                        </a:rPr>
                        <a:t> they u</a:t>
                      </a:r>
                      <a:r>
                        <a:rPr lang="en-US" sz="1000" kern="1200" dirty="0" smtClean="0">
                          <a:solidFill>
                            <a:schemeClr val="dk1"/>
                          </a:solidFill>
                          <a:effectLst/>
                          <a:latin typeface="Century Gothic" pitchFamily="34" charset="0"/>
                          <a:ea typeface="+mn-ea"/>
                          <a:cs typeface="+mn-cs"/>
                        </a:rPr>
                        <a:t>se photo editing software to crop photographs and add effects?</a:t>
                      </a:r>
                    </a:p>
                    <a:p>
                      <a:pPr marL="171450" marR="0" lvl="0" indent="-171450" algn="just"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00" kern="1200" dirty="0" smtClean="0">
                          <a:solidFill>
                            <a:schemeClr val="dk1"/>
                          </a:solidFill>
                          <a:latin typeface="Century Gothic" pitchFamily="34" charset="0"/>
                          <a:ea typeface="+mn-ea"/>
                          <a:cs typeface="+mn-cs"/>
                        </a:rPr>
                        <a:t>Can they copy and paste the graph/bar chart and use it in a WP document?</a:t>
                      </a:r>
                    </a:p>
                    <a:p>
                      <a:pPr marL="171450" marR="0" lvl="0" indent="-171450" algn="just"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00" kern="1200" dirty="0" smtClean="0">
                          <a:solidFill>
                            <a:schemeClr val="dk1"/>
                          </a:solidFill>
                          <a:latin typeface="Century Gothic" pitchFamily="34" charset="0"/>
                          <a:ea typeface="+mn-ea"/>
                          <a:cs typeface="+mn-cs"/>
                        </a:rPr>
                        <a:t>Can they use animation in their presentation? </a:t>
                      </a:r>
                    </a:p>
                  </a:txBody>
                  <a:tcPr marT="45726" marB="45726"/>
                </a:tc>
                <a:tc hMerge="1">
                  <a:txBody>
                    <a:bodyPr/>
                    <a:lstStyle/>
                    <a:p>
                      <a:endParaRPr lang="en-GB" dirty="0"/>
                    </a:p>
                  </a:txBody>
                  <a:tcPr marT="45726" marB="45726"/>
                </a:tc>
                <a:tc hMerge="1">
                  <a:txBody>
                    <a:bodyPr/>
                    <a:lstStyle/>
                    <a:p>
                      <a:endParaRPr lang="en-GB" dirty="0"/>
                    </a:p>
                  </a:txBody>
                  <a:tcPr marT="45726" marB="45726"/>
                </a:tc>
              </a:tr>
            </a:tbl>
          </a:graphicData>
        </a:graphic>
      </p:graphicFrame>
    </p:spTree>
    <p:extLst>
      <p:ext uri="{BB962C8B-B14F-4D97-AF65-F5344CB8AC3E}">
        <p14:creationId xmlns:p14="http://schemas.microsoft.com/office/powerpoint/2010/main" val="811829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5"/>
          <p:cNvGraphicFramePr>
            <a:graphicFrameLocks/>
          </p:cNvGraphicFramePr>
          <p:nvPr>
            <p:extLst>
              <p:ext uri="{D42A27DB-BD31-4B8C-83A1-F6EECF244321}">
                <p14:modId xmlns:p14="http://schemas.microsoft.com/office/powerpoint/2010/main" val="2573950672"/>
              </p:ext>
            </p:extLst>
          </p:nvPr>
        </p:nvGraphicFramePr>
        <p:xfrm>
          <a:off x="539552" y="116632"/>
          <a:ext cx="8025234" cy="5836078"/>
        </p:xfrm>
        <a:graphic>
          <a:graphicData uri="http://schemas.openxmlformats.org/drawingml/2006/table">
            <a:tbl>
              <a:tblPr firstRow="1" bandRow="1">
                <a:tableStyleId>{5C22544A-7EE6-4342-B048-85BDC9FD1C3A}</a:tableStyleId>
              </a:tblPr>
              <a:tblGrid>
                <a:gridCol w="4012617"/>
                <a:gridCol w="4012617"/>
              </a:tblGrid>
              <a:tr h="396180">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solidFill>
                            <a:schemeClr val="bg1"/>
                          </a:solidFill>
                          <a:latin typeface="Century Gothic" pitchFamily="34" charset="0"/>
                        </a:rPr>
                        <a:t>E-safety in Years</a:t>
                      </a:r>
                      <a:r>
                        <a:rPr lang="en-GB" sz="1800" baseline="0" dirty="0" smtClean="0">
                          <a:solidFill>
                            <a:schemeClr val="bg1"/>
                          </a:solidFill>
                          <a:latin typeface="Century Gothic" pitchFamily="34" charset="0"/>
                        </a:rPr>
                        <a:t> 3 and 4</a:t>
                      </a:r>
                      <a:endParaRPr lang="en-GB" sz="1800" dirty="0">
                        <a:solidFill>
                          <a:schemeClr val="bg1"/>
                        </a:solidFill>
                        <a:latin typeface="Century Gothic" pitchFamily="34" charset="0"/>
                      </a:endParaRPr>
                    </a:p>
                  </a:txBody>
                  <a:tcPr marT="45701" marB="45701"/>
                </a:tc>
                <a:tc hMerge="1">
                  <a:txBody>
                    <a:bodyPr/>
                    <a:lstStyle/>
                    <a:p>
                      <a:endParaRPr lang="en-GB"/>
                    </a:p>
                  </a:txBody>
                  <a:tcPr/>
                </a:tc>
              </a:tr>
              <a:tr h="227856">
                <a:tc>
                  <a:txBody>
                    <a:bodyPr/>
                    <a:lstStyle/>
                    <a:p>
                      <a:pPr algn="ctr">
                        <a:spcAft>
                          <a:spcPts val="0"/>
                        </a:spcAft>
                      </a:pPr>
                      <a:r>
                        <a:rPr lang="en-GB" sz="1200" b="1" dirty="0" smtClean="0">
                          <a:latin typeface="Century Gothic" pitchFamily="34" charset="0"/>
                          <a:ea typeface="Times New Roman"/>
                          <a:cs typeface="Times New Roman"/>
                        </a:rPr>
                        <a:t>Knowledge &amp; understanding</a:t>
                      </a:r>
                      <a:endParaRPr lang="en-GB" sz="1200" b="1" dirty="0">
                        <a:latin typeface="Century Gothic" pitchFamily="34" charset="0"/>
                        <a:ea typeface="Times New Roman"/>
                        <a:cs typeface="Times New Roman"/>
                      </a:endParaRPr>
                    </a:p>
                  </a:txBody>
                  <a:tcPr marL="68580" marR="68580" marT="0" marB="0"/>
                </a:tc>
                <a:tc>
                  <a:txBody>
                    <a:bodyPr/>
                    <a:lstStyle/>
                    <a:p>
                      <a:pPr algn="ctr">
                        <a:spcAft>
                          <a:spcPts val="0"/>
                        </a:spcAft>
                      </a:pPr>
                      <a:r>
                        <a:rPr lang="en-GB" sz="1200" b="1" dirty="0" smtClean="0">
                          <a:latin typeface="Century Gothic" pitchFamily="34" charset="0"/>
                          <a:ea typeface="Times New Roman"/>
                          <a:cs typeface="Times New Roman"/>
                        </a:rPr>
                        <a:t>Skills</a:t>
                      </a:r>
                      <a:endParaRPr lang="en-GB" sz="1200" b="1" dirty="0">
                        <a:latin typeface="Century Gothic" pitchFamily="34" charset="0"/>
                        <a:ea typeface="Times New Roman"/>
                        <a:cs typeface="Times New Roman"/>
                      </a:endParaRPr>
                    </a:p>
                  </a:txBody>
                  <a:tcPr marL="68580" marR="68580" marT="0" marB="0"/>
                </a:tc>
              </a:tr>
              <a:tr h="1229464">
                <a:tc>
                  <a:txBody>
                    <a:bodyPr/>
                    <a:lstStyle/>
                    <a:p>
                      <a:pPr marL="171450" lvl="0" indent="-171450">
                        <a:buFont typeface="Arial" pitchFamily="34" charset="0"/>
                        <a:buChar char="•"/>
                      </a:pPr>
                      <a:r>
                        <a:rPr kumimoji="0" lang="en-GB" sz="1050" b="1" kern="1200" dirty="0" smtClean="0">
                          <a:solidFill>
                            <a:srgbClr val="FF33CC"/>
                          </a:solidFill>
                          <a:latin typeface="Century Gothic" pitchFamily="34" charset="0"/>
                          <a:ea typeface="+mn-ea"/>
                          <a:cs typeface="+mn-cs"/>
                        </a:rPr>
                        <a:t>Do they understand the need for rules to keep them safe when exchanging learning and ideas online?</a:t>
                      </a:r>
                      <a:endParaRPr kumimoji="0" lang="en-GB" sz="1050" b="1" kern="1200" baseline="0" dirty="0" smtClean="0">
                        <a:solidFill>
                          <a:srgbClr val="FF33CC"/>
                        </a:solidFill>
                        <a:latin typeface="Century Gothic" pitchFamily="34" charset="0"/>
                        <a:ea typeface="+mn-ea"/>
                        <a:cs typeface="+mn-cs"/>
                      </a:endParaRPr>
                    </a:p>
                    <a:p>
                      <a:pPr marL="171450" lvl="0" indent="-171450">
                        <a:buFont typeface="Arial" pitchFamily="34" charset="0"/>
                        <a:buChar char="•"/>
                      </a:pPr>
                      <a:r>
                        <a:rPr kumimoji="0" lang="en-GB" sz="1050" b="1" kern="1200" baseline="0" dirty="0" smtClean="0">
                          <a:solidFill>
                            <a:srgbClr val="FF33CC"/>
                          </a:solidFill>
                          <a:latin typeface="Century Gothic" pitchFamily="34" charset="0"/>
                          <a:ea typeface="+mn-ea"/>
                          <a:cs typeface="+mn-cs"/>
                        </a:rPr>
                        <a:t>Can they recognise that information on the internet may not be accurate or reliable and may be used for bias, manipulation or persuasion?</a:t>
                      </a:r>
                    </a:p>
                    <a:p>
                      <a:pPr marL="171450" lvl="0" indent="-171450">
                        <a:buFont typeface="Arial" pitchFamily="34" charset="0"/>
                        <a:buChar char="•"/>
                      </a:pPr>
                      <a:r>
                        <a:rPr kumimoji="0" lang="en-GB" sz="1050" b="1" kern="1200" baseline="0" dirty="0" smtClean="0">
                          <a:solidFill>
                            <a:srgbClr val="FF33CC"/>
                          </a:solidFill>
                          <a:latin typeface="Century Gothic" pitchFamily="34" charset="0"/>
                          <a:ea typeface="+mn-ea"/>
                          <a:cs typeface="+mn-cs"/>
                        </a:rPr>
                        <a:t>Do they understand that the internet contains fact, fiction and opinion and begin to distinguish between them?</a:t>
                      </a:r>
                    </a:p>
                    <a:p>
                      <a:pPr marL="171450" lvl="0" indent="-171450">
                        <a:buFont typeface="Arial" pitchFamily="34" charset="0"/>
                        <a:buChar char="•"/>
                      </a:pPr>
                      <a:r>
                        <a:rPr kumimoji="0" lang="en-GB" sz="1050" b="1" kern="1200" baseline="0" dirty="0" smtClean="0">
                          <a:solidFill>
                            <a:srgbClr val="FF33CC"/>
                          </a:solidFill>
                          <a:latin typeface="Century Gothic" pitchFamily="34" charset="0"/>
                          <a:ea typeface="+mn-ea"/>
                          <a:cs typeface="+mn-cs"/>
                        </a:rPr>
                        <a:t>Can they use strategies to verify information, e.g. cross-checking?</a:t>
                      </a:r>
                    </a:p>
                    <a:p>
                      <a:pPr marL="171450" lvl="0" indent="-171450">
                        <a:buFont typeface="Arial" pitchFamily="34" charset="0"/>
                        <a:buChar char="•"/>
                      </a:pPr>
                      <a:r>
                        <a:rPr kumimoji="0" lang="en-GB" sz="1050" b="1" kern="1200" baseline="0" dirty="0" smtClean="0">
                          <a:solidFill>
                            <a:srgbClr val="FF33CC"/>
                          </a:solidFill>
                          <a:latin typeface="Century Gothic" pitchFamily="34" charset="0"/>
                          <a:ea typeface="+mn-ea"/>
                          <a:cs typeface="+mn-cs"/>
                        </a:rPr>
                        <a:t>Dot hey understand the need for caution when using an internet search for images and what to do if they find an unsuitable image?</a:t>
                      </a:r>
                    </a:p>
                    <a:p>
                      <a:pPr marL="171450" lvl="0" indent="-171450">
                        <a:buFont typeface="Arial" pitchFamily="34" charset="0"/>
                        <a:buChar char="•"/>
                      </a:pPr>
                      <a:r>
                        <a:rPr kumimoji="0" lang="en-GB" sz="1050" b="1" kern="1200" baseline="0" dirty="0" smtClean="0">
                          <a:solidFill>
                            <a:srgbClr val="FF33CC"/>
                          </a:solidFill>
                          <a:latin typeface="Century Gothic" pitchFamily="34" charset="0"/>
                          <a:ea typeface="+mn-ea"/>
                          <a:cs typeface="+mn-cs"/>
                        </a:rPr>
                        <a:t>Do they understand that copyright exists on most digital images, video and recorded music?</a:t>
                      </a:r>
                    </a:p>
                    <a:p>
                      <a:pPr marL="171450" lvl="0" indent="-171450">
                        <a:buFont typeface="Arial" pitchFamily="34" charset="0"/>
                        <a:buChar char="•"/>
                      </a:pPr>
                      <a:r>
                        <a:rPr kumimoji="0" lang="en-GB" sz="1050" kern="1200" baseline="0" dirty="0" smtClean="0">
                          <a:solidFill>
                            <a:schemeClr val="dk1"/>
                          </a:solidFill>
                          <a:latin typeface="Century Gothic" pitchFamily="34" charset="0"/>
                          <a:ea typeface="+mn-ea"/>
                          <a:cs typeface="+mn-cs"/>
                        </a:rPr>
                        <a:t>Do they understand the need to keep personal information and passwords private?</a:t>
                      </a:r>
                    </a:p>
                    <a:p>
                      <a:pPr marL="171450" lvl="0" indent="-171450">
                        <a:buFont typeface="Arial" pitchFamily="34" charset="0"/>
                        <a:buChar char="•"/>
                      </a:pPr>
                      <a:r>
                        <a:rPr kumimoji="0" lang="en-GB" sz="1050" kern="1200" baseline="0" dirty="0" smtClean="0">
                          <a:solidFill>
                            <a:schemeClr val="dk1"/>
                          </a:solidFill>
                          <a:latin typeface="Century Gothic" pitchFamily="34" charset="0"/>
                          <a:ea typeface="+mn-ea"/>
                          <a:cs typeface="+mn-cs"/>
                        </a:rPr>
                        <a:t>Do they understand that if they make personal information available online it may be seen and used by others?</a:t>
                      </a:r>
                    </a:p>
                    <a:p>
                      <a:pPr marL="171450" lvl="0" indent="-171450">
                        <a:buFont typeface="Arial" pitchFamily="34" charset="0"/>
                        <a:buChar char="•"/>
                      </a:pPr>
                      <a:r>
                        <a:rPr kumimoji="0" lang="en-GB" sz="1050" kern="1200" baseline="0" dirty="0" smtClean="0">
                          <a:solidFill>
                            <a:schemeClr val="dk1"/>
                          </a:solidFill>
                          <a:latin typeface="Century Gothic" pitchFamily="34" charset="0"/>
                          <a:ea typeface="+mn-ea"/>
                          <a:cs typeface="+mn-cs"/>
                        </a:rPr>
                        <a:t>Do they know how to respond if asked for personal information or feel unsafe about content of a message? </a:t>
                      </a:r>
                    </a:p>
                    <a:p>
                      <a:pPr marL="171450" lvl="0" indent="-171450">
                        <a:buFont typeface="Arial" pitchFamily="34" charset="0"/>
                        <a:buChar char="•"/>
                      </a:pPr>
                      <a:r>
                        <a:rPr kumimoji="0" lang="en-GB" sz="1050" kern="1200" baseline="0" dirty="0" smtClean="0">
                          <a:solidFill>
                            <a:schemeClr val="dk1"/>
                          </a:solidFill>
                          <a:latin typeface="Century Gothic" pitchFamily="34" charset="0"/>
                          <a:ea typeface="+mn-ea"/>
                          <a:cs typeface="+mn-cs"/>
                        </a:rPr>
                        <a:t>Can they recognise that cyber bullying is unacceptable and will be sanctioned in line with the school’s policy?</a:t>
                      </a:r>
                    </a:p>
                    <a:p>
                      <a:pPr marL="171450" lvl="0" indent="-171450">
                        <a:buFont typeface="Arial" pitchFamily="34" charset="0"/>
                        <a:buChar char="•"/>
                      </a:pPr>
                      <a:r>
                        <a:rPr kumimoji="0" lang="en-GB" sz="1050" kern="1200" baseline="0" dirty="0" smtClean="0">
                          <a:solidFill>
                            <a:schemeClr val="dk1"/>
                          </a:solidFill>
                          <a:latin typeface="Century Gothic" pitchFamily="34" charset="0"/>
                          <a:ea typeface="+mn-ea"/>
                          <a:cs typeface="+mn-cs"/>
                        </a:rPr>
                        <a:t>Do they know how to report an incident of cyber bullying?</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kern="1200" baseline="0" dirty="0" smtClean="0">
                          <a:solidFill>
                            <a:schemeClr val="dk1"/>
                          </a:solidFill>
                          <a:latin typeface="Century Gothic" pitchFamily="34" charset="0"/>
                          <a:ea typeface="+mn-ea"/>
                          <a:cs typeface="+mn-cs"/>
                        </a:rPr>
                        <a:t>Do they know the difference between online communication tools used in school and those used at home?</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kern="1200" baseline="0" dirty="0" smtClean="0">
                          <a:solidFill>
                            <a:schemeClr val="dk1"/>
                          </a:solidFill>
                          <a:latin typeface="Century Gothic" pitchFamily="34" charset="0"/>
                          <a:ea typeface="+mn-ea"/>
                          <a:cs typeface="+mn-cs"/>
                        </a:rPr>
                        <a:t>Do they understand the need to develop an alias for some public online use?</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b="1" kern="1200" baseline="0" dirty="0" smtClean="0">
                          <a:solidFill>
                            <a:srgbClr val="FF33CC"/>
                          </a:solidFill>
                          <a:latin typeface="Century Gothic" pitchFamily="34" charset="0"/>
                          <a:ea typeface="+mn-ea"/>
                          <a:cs typeface="+mn-cs"/>
                        </a:rPr>
                        <a:t>Do they understand that the outcome of internet searches at home may be different than at school?</a:t>
                      </a:r>
                    </a:p>
                  </a:txBody>
                  <a:tcPr marT="45701" marB="45701"/>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kern="1200" dirty="0" smtClean="0">
                          <a:solidFill>
                            <a:schemeClr val="dk1"/>
                          </a:solidFill>
                          <a:latin typeface="Century Gothic" pitchFamily="34" charset="0"/>
                          <a:ea typeface="+mn-ea"/>
                          <a:cs typeface="+mn-cs"/>
                        </a:rPr>
                        <a:t>Do</a:t>
                      </a:r>
                      <a:r>
                        <a:rPr kumimoji="0" lang="en-GB" sz="1050" kern="1200" baseline="0" dirty="0" smtClean="0">
                          <a:solidFill>
                            <a:schemeClr val="dk1"/>
                          </a:solidFill>
                          <a:latin typeface="Century Gothic" pitchFamily="34" charset="0"/>
                          <a:ea typeface="+mn-ea"/>
                          <a:cs typeface="+mn-cs"/>
                        </a:rPr>
                        <a:t> they f</a:t>
                      </a:r>
                      <a:r>
                        <a:rPr kumimoji="0" lang="en-GB" sz="1050" kern="1200" dirty="0" smtClean="0">
                          <a:solidFill>
                            <a:schemeClr val="dk1"/>
                          </a:solidFill>
                          <a:latin typeface="Century Gothic" pitchFamily="34" charset="0"/>
                          <a:ea typeface="+mn-ea"/>
                          <a:cs typeface="+mn-cs"/>
                        </a:rPr>
                        <a:t>ollow the school’s safer internet rules?</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b="1" kern="1200" dirty="0" smtClean="0">
                          <a:solidFill>
                            <a:srgbClr val="FF33CC"/>
                          </a:solidFill>
                          <a:latin typeface="Century Gothic" pitchFamily="34" charset="0"/>
                          <a:ea typeface="+mn-ea"/>
                          <a:cs typeface="+mn-cs"/>
                        </a:rPr>
                        <a:t>Do they recognise the difference between the work of others which has been</a:t>
                      </a:r>
                      <a:r>
                        <a:rPr kumimoji="0" lang="en-GB" sz="1050" b="1" kern="1200" baseline="0" dirty="0" smtClean="0">
                          <a:solidFill>
                            <a:srgbClr val="FF33CC"/>
                          </a:solidFill>
                          <a:latin typeface="Century Gothic" pitchFamily="34" charset="0"/>
                          <a:ea typeface="+mn-ea"/>
                          <a:cs typeface="+mn-cs"/>
                        </a:rPr>
                        <a:t> copied (plagiarism) and re-structuring and re-presenting materials in ways which are unique and new?</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kern="1200" baseline="0" dirty="0" smtClean="0">
                          <a:solidFill>
                            <a:schemeClr val="dk1"/>
                          </a:solidFill>
                          <a:latin typeface="Century Gothic" pitchFamily="34" charset="0"/>
                          <a:ea typeface="+mn-ea"/>
                          <a:cs typeface="+mn-cs"/>
                        </a:rPr>
                        <a:t>Can they begin to identify when emails should not be opened and when an attachment may not be safe?</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kern="1200" baseline="0" dirty="0" smtClean="0">
                          <a:solidFill>
                            <a:schemeClr val="dk1"/>
                          </a:solidFill>
                          <a:latin typeface="Century Gothic" pitchFamily="34" charset="0"/>
                          <a:ea typeface="+mn-ea"/>
                          <a:cs typeface="+mn-cs"/>
                        </a:rPr>
                        <a:t>Can they explain how to use email safely?</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b="1" kern="1200" baseline="0" dirty="0" smtClean="0">
                          <a:solidFill>
                            <a:srgbClr val="FF33CC"/>
                          </a:solidFill>
                          <a:latin typeface="Century Gothic" pitchFamily="34" charset="0"/>
                          <a:ea typeface="+mn-ea"/>
                          <a:cs typeface="+mn-cs"/>
                        </a:rPr>
                        <a:t>Can they use different search engines?</a:t>
                      </a:r>
                      <a:endParaRPr kumimoji="0" lang="en-GB" sz="1050" b="1" kern="1200" dirty="0" smtClean="0">
                        <a:solidFill>
                          <a:srgbClr val="FF33CC"/>
                        </a:solidFill>
                        <a:latin typeface="Century Gothic" pitchFamily="34"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GB" sz="1050" kern="1200" dirty="0" smtClean="0">
                        <a:solidFill>
                          <a:schemeClr val="dk1"/>
                        </a:solidFill>
                        <a:latin typeface="Century Gothic" pitchFamily="34"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GB" sz="1050" b="0" dirty="0" smtClean="0">
                        <a:latin typeface="Century Gothic" pitchFamily="34" charset="0"/>
                        <a:ea typeface="Times New Roman"/>
                        <a:cs typeface="Lucida Sans Unicode"/>
                      </a:endParaRPr>
                    </a:p>
                  </a:txBody>
                  <a:tcPr marT="45701" marB="45701"/>
                </a:tc>
              </a:tr>
            </a:tbl>
          </a:graphicData>
        </a:graphic>
      </p:graphicFrame>
    </p:spTree>
    <p:extLst>
      <p:ext uri="{BB962C8B-B14F-4D97-AF65-F5344CB8AC3E}">
        <p14:creationId xmlns:p14="http://schemas.microsoft.com/office/powerpoint/2010/main" val="3954097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5"/>
          <p:cNvGraphicFramePr>
            <a:graphicFrameLocks/>
          </p:cNvGraphicFramePr>
          <p:nvPr>
            <p:extLst>
              <p:ext uri="{D42A27DB-BD31-4B8C-83A1-F6EECF244321}">
                <p14:modId xmlns:p14="http://schemas.microsoft.com/office/powerpoint/2010/main" val="3416631249"/>
              </p:ext>
            </p:extLst>
          </p:nvPr>
        </p:nvGraphicFramePr>
        <p:xfrm>
          <a:off x="457200" y="764704"/>
          <a:ext cx="8229600" cy="4130040"/>
        </p:xfrm>
        <a:graphic>
          <a:graphicData uri="http://schemas.openxmlformats.org/drawingml/2006/table">
            <a:tbl>
              <a:tblPr firstRow="1" bandRow="1">
                <a:tableStyleId>{5C22544A-7EE6-4342-B048-85BDC9FD1C3A}</a:tableStyleId>
              </a:tblPr>
              <a:tblGrid>
                <a:gridCol w="8229600"/>
              </a:tblGrid>
              <a:tr h="370840">
                <a:tc>
                  <a:txBody>
                    <a:bodyPr/>
                    <a:lstStyle/>
                    <a:p>
                      <a:pPr algn="ctr"/>
                      <a:endParaRPr lang="en-GB" sz="1050" b="1" dirty="0" smtClean="0">
                        <a:latin typeface="Century Gothic" pitchFamily="34" charset="0"/>
                      </a:endParaRPr>
                    </a:p>
                    <a:p>
                      <a:pPr algn="ctr"/>
                      <a:r>
                        <a:rPr lang="en-GB" sz="1800" b="1" dirty="0" smtClean="0">
                          <a:latin typeface="Century Gothic" pitchFamily="34" charset="0"/>
                        </a:rPr>
                        <a:t>National Curriculum Requirements of Art at Key Stage 2</a:t>
                      </a:r>
                    </a:p>
                    <a:p>
                      <a:pPr algn="ctr"/>
                      <a:endParaRPr lang="en-GB" sz="1050" dirty="0">
                        <a:latin typeface="Century Gothic" panose="020B0502020202020204" pitchFamily="34" charset="0"/>
                      </a:endParaRPr>
                    </a:p>
                  </a:txBody>
                  <a:tcPr anchor="ctr"/>
                </a:tc>
              </a:tr>
              <a:tr h="370840">
                <a:tc>
                  <a:txBody>
                    <a:bodyPr/>
                    <a:lstStyle/>
                    <a:p>
                      <a:pPr marL="0" indent="0">
                        <a:buNone/>
                      </a:pPr>
                      <a:r>
                        <a:rPr lang="en-GB" sz="1400" b="0" dirty="0" smtClean="0">
                          <a:latin typeface="Century Gothic" pitchFamily="34" charset="0"/>
                        </a:rPr>
                        <a:t>Pupils should be taught to develop their techniques, including their control and their use of materials, with experimentation and an increasing awareness of different kinds of art, craft and design. </a:t>
                      </a:r>
                    </a:p>
                    <a:p>
                      <a:pPr marL="0" indent="0">
                        <a:buNone/>
                      </a:pPr>
                      <a:endParaRPr lang="en-GB" sz="1400" b="0" dirty="0">
                        <a:latin typeface="Century Gothic" pitchFamily="34" charset="0"/>
                      </a:endParaRPr>
                    </a:p>
                  </a:txBody>
                  <a:tcPr anchor="ctr"/>
                </a:tc>
              </a:tr>
              <a:tr h="370840">
                <a:tc>
                  <a:txBody>
                    <a:bodyPr/>
                    <a:lstStyle/>
                    <a:p>
                      <a:pPr marL="0" indent="0">
                        <a:buNone/>
                      </a:pPr>
                      <a:endParaRPr lang="en-GB" sz="1600" dirty="0" smtClean="0">
                        <a:latin typeface="Century Gothic" pitchFamily="34" charset="0"/>
                      </a:endParaRPr>
                    </a:p>
                    <a:p>
                      <a:pPr marL="0" indent="0">
                        <a:buNone/>
                      </a:pPr>
                      <a:r>
                        <a:rPr lang="en-GB" sz="1600" dirty="0" smtClean="0">
                          <a:latin typeface="Century Gothic" pitchFamily="34" charset="0"/>
                        </a:rPr>
                        <a:t>Pupils should be taught: </a:t>
                      </a:r>
                    </a:p>
                    <a:p>
                      <a:pPr marL="0" indent="0">
                        <a:buNone/>
                      </a:pPr>
                      <a:endParaRPr lang="en-GB" sz="1600" dirty="0" smtClean="0">
                        <a:latin typeface="Century Gothic" pitchFamily="34" charset="0"/>
                      </a:endParaRPr>
                    </a:p>
                    <a:p>
                      <a:pPr marL="172800" indent="-172800">
                        <a:buFont typeface="Arial" pitchFamily="34" charset="0"/>
                        <a:buChar char="•"/>
                      </a:pPr>
                      <a:r>
                        <a:rPr lang="en-GB" sz="1400" dirty="0" smtClean="0">
                          <a:latin typeface="Century Gothic" pitchFamily="34" charset="0"/>
                        </a:rPr>
                        <a:t>to create sketch books to record their observations and use them to review and revisit ideas</a:t>
                      </a:r>
                    </a:p>
                    <a:p>
                      <a:pPr marL="0" indent="0">
                        <a:buFont typeface="Arial" pitchFamily="34" charset="0"/>
                        <a:buNone/>
                      </a:pPr>
                      <a:endParaRPr lang="en-GB" sz="1400" dirty="0" smtClean="0">
                        <a:latin typeface="Century Gothic" pitchFamily="34" charset="0"/>
                      </a:endParaRPr>
                    </a:p>
                    <a:p>
                      <a:pPr marL="172800" indent="-172800">
                        <a:buFont typeface="Arial" pitchFamily="34" charset="0"/>
                        <a:buChar char="•"/>
                      </a:pPr>
                      <a:r>
                        <a:rPr lang="en-GB" sz="1400" dirty="0" smtClean="0">
                          <a:latin typeface="Century Gothic" pitchFamily="34" charset="0"/>
                        </a:rPr>
                        <a:t>to improve their mastery of art and design techniques, including drawing, painting and sculpture with a range of materials (e.g. pencil, charcoal, paint, clay) </a:t>
                      </a:r>
                    </a:p>
                    <a:p>
                      <a:pPr marL="0" indent="0">
                        <a:buFont typeface="Arial" pitchFamily="34" charset="0"/>
                        <a:buNone/>
                      </a:pPr>
                      <a:endParaRPr lang="en-GB" sz="1400" dirty="0" smtClean="0">
                        <a:latin typeface="Century Gothic" pitchFamily="34" charset="0"/>
                      </a:endParaRPr>
                    </a:p>
                    <a:p>
                      <a:pPr marL="172800" indent="-172800">
                        <a:buFont typeface="Arial" pitchFamily="34" charset="0"/>
                        <a:buChar char="•"/>
                      </a:pPr>
                      <a:r>
                        <a:rPr lang="en-GB" sz="1400" dirty="0" smtClean="0">
                          <a:latin typeface="Century Gothic" pitchFamily="34" charset="0"/>
                        </a:rPr>
                        <a:t>about the greatest artists, architects and designers in history.</a:t>
                      </a:r>
                    </a:p>
                    <a:p>
                      <a:endParaRPr lang="en-GB" sz="1200" b="0" i="0" u="none" strike="noStrike" kern="1200" baseline="0" dirty="0" smtClean="0">
                        <a:solidFill>
                          <a:schemeClr val="dk1"/>
                        </a:solidFill>
                        <a:latin typeface="Century Gothic" panose="020B0502020202020204" pitchFamily="34" charset="0"/>
                        <a:ea typeface="+mn-ea"/>
                        <a:cs typeface="+mn-cs"/>
                      </a:endParaRPr>
                    </a:p>
                  </a:txBody>
                  <a:tcPr anchor="ctr"/>
                </a:tc>
              </a:tr>
            </a:tbl>
          </a:graphicData>
        </a:graphic>
      </p:graphicFrame>
    </p:spTree>
    <p:extLst>
      <p:ext uri="{BB962C8B-B14F-4D97-AF65-F5344CB8AC3E}">
        <p14:creationId xmlns:p14="http://schemas.microsoft.com/office/powerpoint/2010/main" val="1188030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5"/>
          <p:cNvGraphicFramePr>
            <a:graphicFrameLocks/>
          </p:cNvGraphicFramePr>
          <p:nvPr>
            <p:extLst>
              <p:ext uri="{D42A27DB-BD31-4B8C-83A1-F6EECF244321}">
                <p14:modId xmlns:p14="http://schemas.microsoft.com/office/powerpoint/2010/main" val="3616592159"/>
              </p:ext>
            </p:extLst>
          </p:nvPr>
        </p:nvGraphicFramePr>
        <p:xfrm>
          <a:off x="251520" y="260648"/>
          <a:ext cx="8640960" cy="6095808"/>
        </p:xfrm>
        <a:graphic>
          <a:graphicData uri="http://schemas.openxmlformats.org/drawingml/2006/table">
            <a:tbl>
              <a:tblPr firstRow="1" bandRow="1">
                <a:tableStyleId>{5C22544A-7EE6-4342-B048-85BDC9FD1C3A}</a:tableStyleId>
              </a:tblPr>
              <a:tblGrid>
                <a:gridCol w="2160240"/>
                <a:gridCol w="2160240"/>
                <a:gridCol w="2160240"/>
                <a:gridCol w="2160240"/>
              </a:tblGrid>
              <a:tr h="370790">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solidFill>
                            <a:schemeClr val="bg1"/>
                          </a:solidFill>
                          <a:latin typeface="Century Gothic" pitchFamily="34" charset="0"/>
                        </a:rPr>
                        <a:t>Knowledge, Skills and Understanding breakdown for</a:t>
                      </a:r>
                      <a:r>
                        <a:rPr lang="en-GB" sz="1800" baseline="0" dirty="0" smtClean="0">
                          <a:solidFill>
                            <a:schemeClr val="bg1"/>
                          </a:solidFill>
                          <a:latin typeface="Century Gothic" pitchFamily="34" charset="0"/>
                        </a:rPr>
                        <a:t> </a:t>
                      </a:r>
                    </a:p>
                    <a:p>
                      <a:pPr algn="ctr"/>
                      <a:r>
                        <a:rPr lang="en-GB" sz="1800" dirty="0" smtClean="0">
                          <a:solidFill>
                            <a:schemeClr val="bg1"/>
                          </a:solidFill>
                          <a:latin typeface="Century Gothic" pitchFamily="34" charset="0"/>
                        </a:rPr>
                        <a:t>Art</a:t>
                      </a:r>
                      <a:endParaRPr lang="en-GB" sz="1800" b="1" dirty="0">
                        <a:solidFill>
                          <a:schemeClr val="bg1"/>
                        </a:solidFill>
                        <a:latin typeface="Century Gothic" pitchFamily="34" charset="0"/>
                      </a:endParaRPr>
                    </a:p>
                  </a:txBody>
                  <a:tcPr marT="45713" marB="45713"/>
                </a:tc>
                <a:tc hMerge="1">
                  <a:txBody>
                    <a:bodyPr/>
                    <a:lstStyle/>
                    <a:p>
                      <a:endParaRPr lang="en-GB"/>
                    </a:p>
                  </a:txBody>
                  <a:tcPr/>
                </a:tc>
                <a:tc hMerge="1">
                  <a:txBody>
                    <a:bodyPr/>
                    <a:lstStyle/>
                    <a:p>
                      <a:endParaRPr lang="en-GB"/>
                    </a:p>
                  </a:txBody>
                  <a:tcPr/>
                </a:tc>
                <a:tc hMerge="1">
                  <a:txBody>
                    <a:bodyPr/>
                    <a:lstStyle/>
                    <a:p>
                      <a:endParaRPr lang="en-GB"/>
                    </a:p>
                  </a:txBody>
                  <a:tcPr/>
                </a:tc>
              </a:tr>
              <a:tr h="370790">
                <a:tc gridSpan="4">
                  <a:txBody>
                    <a:bodyPr/>
                    <a:lstStyle/>
                    <a:p>
                      <a:pPr algn="ctr"/>
                      <a:r>
                        <a:rPr lang="en-GB" sz="1800" b="1" dirty="0" smtClean="0">
                          <a:latin typeface="Century Gothic" pitchFamily="34" charset="0"/>
                        </a:rPr>
                        <a:t>Year 4</a:t>
                      </a:r>
                      <a:endParaRPr lang="en-GB" sz="1800" b="1" dirty="0">
                        <a:solidFill>
                          <a:schemeClr val="tx1"/>
                        </a:solidFill>
                        <a:latin typeface="Century Gothic" pitchFamily="34" charset="0"/>
                      </a:endParaRPr>
                    </a:p>
                  </a:txBody>
                  <a:tcPr marT="45713" marB="45713" anchor="ctr"/>
                </a:tc>
                <a:tc hMerge="1">
                  <a:txBody>
                    <a:bodyPr/>
                    <a:lstStyle/>
                    <a:p>
                      <a:endParaRPr lang="en-GB"/>
                    </a:p>
                  </a:txBody>
                  <a:tcPr/>
                </a:tc>
                <a:tc hMerge="1">
                  <a:txBody>
                    <a:bodyPr/>
                    <a:lstStyle/>
                    <a:p>
                      <a:endParaRPr lang="en-GB"/>
                    </a:p>
                  </a:txBody>
                  <a:tcPr/>
                </a:tc>
                <a:tc hMerge="1">
                  <a:txBody>
                    <a:bodyPr/>
                    <a:lstStyle/>
                    <a:p>
                      <a:endParaRPr lang="en-GB" dirty="0"/>
                    </a:p>
                  </a:txBody>
                  <a:tcPr/>
                </a:tc>
              </a:tr>
              <a:tr h="370790">
                <a:tc>
                  <a:txBody>
                    <a:bodyPr/>
                    <a:lstStyle/>
                    <a:p>
                      <a:pPr algn="ctr">
                        <a:spcAft>
                          <a:spcPts val="0"/>
                        </a:spcAft>
                      </a:pPr>
                      <a:r>
                        <a:rPr lang="en-GB" sz="1400" b="1" dirty="0">
                          <a:latin typeface="Century Gothic" pitchFamily="34" charset="0"/>
                        </a:rPr>
                        <a:t>Drawing </a:t>
                      </a:r>
                      <a:endParaRPr lang="en-GB" sz="1400" b="1" dirty="0">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a:latin typeface="Century Gothic" pitchFamily="34" charset="0"/>
                        </a:rPr>
                        <a:t>Painting</a:t>
                      </a:r>
                      <a:endParaRPr lang="en-GB" sz="1400" b="1" dirty="0">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a:latin typeface="Century Gothic" pitchFamily="34" charset="0"/>
                        </a:rPr>
                        <a:t>Printing</a:t>
                      </a:r>
                      <a:endParaRPr lang="en-GB" sz="1400" b="1" dirty="0">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smtClean="0">
                          <a:latin typeface="Century Gothic" pitchFamily="34" charset="0"/>
                        </a:rPr>
                        <a:t>Sketch books</a:t>
                      </a:r>
                      <a:endParaRPr lang="en-GB" sz="1400" b="1" dirty="0">
                        <a:latin typeface="Century Gothic" pitchFamily="34" charset="0"/>
                        <a:ea typeface="Times New Roman"/>
                        <a:cs typeface="Times New Roman"/>
                      </a:endParaRPr>
                    </a:p>
                  </a:txBody>
                  <a:tcPr marL="68580" marR="68580" marT="0" marB="0" anchor="ctr"/>
                </a:tc>
              </a:tr>
              <a:tr h="2224957">
                <a:tc>
                  <a:txBody>
                    <a:bodyPr/>
                    <a:lstStyle/>
                    <a:p>
                      <a:pPr marL="171450" lvl="0" indent="-171450">
                        <a:buFont typeface="Arial" pitchFamily="34" charset="0"/>
                        <a:buChar char="•"/>
                      </a:pPr>
                      <a:r>
                        <a:rPr kumimoji="0" lang="en-GB" sz="1050" kern="1200" dirty="0" smtClean="0">
                          <a:latin typeface="Century Gothic" pitchFamily="34" charset="0"/>
                        </a:rPr>
                        <a:t>Can they begin to show facial expressions and body language in their sketches?</a:t>
                      </a:r>
                    </a:p>
                    <a:p>
                      <a:pPr marL="171450" lvl="0" indent="-171450">
                        <a:buFont typeface="Arial" pitchFamily="34" charset="0"/>
                        <a:buChar char="•"/>
                      </a:pPr>
                      <a:r>
                        <a:rPr kumimoji="0" lang="en-GB" sz="1050" kern="1200" dirty="0" smtClean="0">
                          <a:latin typeface="Century Gothic" pitchFamily="34" charset="0"/>
                        </a:rPr>
                        <a:t>Can they identify and draw simple objects, and use marks and lines to produce texture?</a:t>
                      </a:r>
                    </a:p>
                    <a:p>
                      <a:pPr marL="171450" lvl="0" indent="-171450">
                        <a:buFont typeface="Arial" pitchFamily="34" charset="0"/>
                        <a:buChar char="•"/>
                      </a:pPr>
                      <a:r>
                        <a:rPr kumimoji="0" lang="en-GB" sz="1050" kern="1200" dirty="0" smtClean="0">
                          <a:latin typeface="Century Gothic" pitchFamily="34" charset="0"/>
                        </a:rPr>
                        <a:t>Can they organise line, tone, shape and colour to represent figures and forms in movement?</a:t>
                      </a:r>
                    </a:p>
                    <a:p>
                      <a:pPr marL="171450" lvl="0" indent="-171450">
                        <a:buFont typeface="Arial" pitchFamily="34" charset="0"/>
                        <a:buChar char="•"/>
                      </a:pPr>
                      <a:r>
                        <a:rPr kumimoji="0" lang="en-GB" sz="1050" kern="1200" dirty="0" smtClean="0">
                          <a:latin typeface="Century Gothic" pitchFamily="34" charset="0"/>
                        </a:rPr>
                        <a:t>Can they show reflections?</a:t>
                      </a:r>
                    </a:p>
                    <a:p>
                      <a:pPr marL="171450" indent="-171450">
                        <a:buFont typeface="Arial" pitchFamily="34" charset="0"/>
                        <a:buChar char="•"/>
                      </a:pPr>
                      <a:r>
                        <a:rPr kumimoji="0" lang="en-GB" sz="1050" kern="1200" dirty="0" smtClean="0">
                          <a:latin typeface="Century Gothic" pitchFamily="34" charset="0"/>
                        </a:rPr>
                        <a:t>Can they explain why they have chosen specific materials to draw with?</a:t>
                      </a:r>
                    </a:p>
                    <a:p>
                      <a:pPr marL="0" indent="0">
                        <a:buFont typeface="Arial" pitchFamily="34" charset="0"/>
                        <a:buNone/>
                      </a:pPr>
                      <a:endParaRPr lang="en-GB" sz="1050" dirty="0">
                        <a:latin typeface="Century Gothic" pitchFamily="34" charset="0"/>
                      </a:endParaRPr>
                    </a:p>
                  </a:txBody>
                  <a:tcPr marT="45713" marB="45713"/>
                </a:tc>
                <a:tc>
                  <a:txBody>
                    <a:bodyPr/>
                    <a:lstStyle/>
                    <a:p>
                      <a:pPr marL="171450" lvl="0" indent="-171450">
                        <a:buFont typeface="Arial" pitchFamily="34" charset="0"/>
                        <a:buChar char="•"/>
                      </a:pPr>
                      <a:r>
                        <a:rPr kumimoji="0" lang="en-GB" sz="1050" b="1" kern="1200" dirty="0" smtClean="0">
                          <a:solidFill>
                            <a:srgbClr val="FF33CC"/>
                          </a:solidFill>
                          <a:latin typeface="Century Gothic" pitchFamily="34" charset="0"/>
                        </a:rPr>
                        <a:t>Can they create all the colours they need?</a:t>
                      </a:r>
                    </a:p>
                    <a:p>
                      <a:pPr marL="171450" indent="-171450">
                        <a:buFont typeface="Arial" pitchFamily="34" charset="0"/>
                        <a:buChar char="•"/>
                      </a:pPr>
                      <a:r>
                        <a:rPr kumimoji="0" lang="en-GB" sz="1050" kern="1200" dirty="0" smtClean="0">
                          <a:latin typeface="Century Gothic" pitchFamily="34" charset="0"/>
                        </a:rPr>
                        <a:t>Can they create mood in their paintings? </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kern="1200" dirty="0" smtClean="0">
                          <a:latin typeface="Century Gothic" pitchFamily="34" charset="0"/>
                        </a:rPr>
                        <a:t>Do they successfully use shading to create mood and feeling?</a:t>
                      </a:r>
                    </a:p>
                    <a:p>
                      <a:pPr marL="0" indent="0">
                        <a:buFont typeface="Arial" pitchFamily="34" charset="0"/>
                        <a:buNone/>
                      </a:pPr>
                      <a:endParaRPr lang="en-GB" sz="1050" dirty="0">
                        <a:latin typeface="Century Gothic" pitchFamily="34" charset="0"/>
                      </a:endParaRPr>
                    </a:p>
                  </a:txBody>
                  <a:tcPr marT="45713" marB="45713"/>
                </a:tc>
                <a:tc>
                  <a:txBody>
                    <a:bodyPr/>
                    <a:lstStyle/>
                    <a:p>
                      <a:pPr marL="171450" lvl="0" indent="-171450">
                        <a:buFont typeface="Arial" pitchFamily="34" charset="0"/>
                        <a:buChar char="•"/>
                      </a:pPr>
                      <a:r>
                        <a:rPr kumimoji="0" lang="en-GB" sz="1050" kern="1200" dirty="0" smtClean="0">
                          <a:latin typeface="Century Gothic" pitchFamily="34" charset="0"/>
                        </a:rPr>
                        <a:t>Can they print using at</a:t>
                      </a:r>
                      <a:r>
                        <a:rPr kumimoji="0" lang="en-GB" sz="1050" kern="1200" baseline="0" dirty="0" smtClean="0">
                          <a:latin typeface="Century Gothic" pitchFamily="34" charset="0"/>
                        </a:rPr>
                        <a:t> least four</a:t>
                      </a:r>
                      <a:r>
                        <a:rPr kumimoji="0" lang="en-GB" sz="1050" kern="1200" dirty="0" smtClean="0">
                          <a:latin typeface="Century Gothic" pitchFamily="34" charset="0"/>
                        </a:rPr>
                        <a:t> colours?</a:t>
                      </a:r>
                    </a:p>
                    <a:p>
                      <a:pPr marL="171450" lvl="0" indent="-171450">
                        <a:buFont typeface="Arial" pitchFamily="34" charset="0"/>
                        <a:buChar char="•"/>
                      </a:pPr>
                      <a:r>
                        <a:rPr kumimoji="0" lang="en-GB" sz="1050" kern="1200" dirty="0" smtClean="0">
                          <a:latin typeface="Century Gothic" pitchFamily="34" charset="0"/>
                        </a:rPr>
                        <a:t>Can they create an accurate print design?</a:t>
                      </a:r>
                    </a:p>
                    <a:p>
                      <a:pPr marL="171450" indent="-171450">
                        <a:buFont typeface="Arial" pitchFamily="34" charset="0"/>
                        <a:buChar char="•"/>
                      </a:pPr>
                      <a:r>
                        <a:rPr kumimoji="0" lang="en-GB" sz="1050" kern="1200" dirty="0" smtClean="0">
                          <a:latin typeface="Century Gothic" pitchFamily="34" charset="0"/>
                        </a:rPr>
                        <a:t>Can they print onto different materials? </a:t>
                      </a:r>
                      <a:endParaRPr lang="en-GB" sz="1050" dirty="0">
                        <a:latin typeface="Century Gothic" pitchFamily="34" charset="0"/>
                      </a:endParaRPr>
                    </a:p>
                  </a:txBody>
                  <a:tcPr marT="45713" marB="45713"/>
                </a:tc>
                <a:tc>
                  <a:txBody>
                    <a:bodyPr/>
                    <a:lstStyle/>
                    <a:p>
                      <a:pPr marL="171450" lvl="0" indent="-171450">
                        <a:buFont typeface="Arial" pitchFamily="34" charset="0"/>
                        <a:buChar char="•"/>
                      </a:pPr>
                      <a:r>
                        <a:rPr kumimoji="0" lang="en-GB" sz="1050" b="1" kern="1200" dirty="0" smtClean="0">
                          <a:solidFill>
                            <a:srgbClr val="FF33CC"/>
                          </a:solidFill>
                          <a:latin typeface="Century Gothic" pitchFamily="34" charset="0"/>
                        </a:rPr>
                        <a:t>Can they use their sketch books to express their feelings about various subjects and outline likes and dislikes?</a:t>
                      </a:r>
                    </a:p>
                    <a:p>
                      <a:pPr marL="171450" lvl="0" indent="-171450">
                        <a:buFont typeface="Arial" pitchFamily="34" charset="0"/>
                        <a:buChar char="•"/>
                      </a:pPr>
                      <a:r>
                        <a:rPr kumimoji="0" lang="en-GB" sz="1050" b="1" kern="1200" dirty="0" smtClean="0">
                          <a:solidFill>
                            <a:srgbClr val="FF33CC"/>
                          </a:solidFill>
                          <a:latin typeface="Century Gothic" pitchFamily="34" charset="0"/>
                        </a:rPr>
                        <a:t>Can they produce a montage all about themselves?</a:t>
                      </a:r>
                    </a:p>
                    <a:p>
                      <a:pPr marL="171450" lvl="0" indent="-171450">
                        <a:buFont typeface="Arial" pitchFamily="34" charset="0"/>
                        <a:buChar char="•"/>
                      </a:pPr>
                      <a:r>
                        <a:rPr kumimoji="0" lang="en-GB" sz="1050" b="1" kern="1200" dirty="0" smtClean="0">
                          <a:solidFill>
                            <a:srgbClr val="FF33CC"/>
                          </a:solidFill>
                          <a:latin typeface="Century Gothic" pitchFamily="34" charset="0"/>
                        </a:rPr>
                        <a:t>Do they use their sketch books to adapt and improve their original ideas?</a:t>
                      </a:r>
                    </a:p>
                    <a:p>
                      <a:pPr marL="171450" lvl="0" indent="-171450">
                        <a:buFont typeface="Arial" pitchFamily="34" charset="0"/>
                        <a:buChar char="•"/>
                      </a:pPr>
                      <a:r>
                        <a:rPr kumimoji="0" lang="en-GB" sz="1050" b="1" kern="1200" dirty="0" smtClean="0">
                          <a:solidFill>
                            <a:srgbClr val="FF33CC"/>
                          </a:solidFill>
                          <a:latin typeface="Century Gothic" pitchFamily="34" charset="0"/>
                        </a:rPr>
                        <a:t>Do they keep notes about the purpose of their work in their sketch books?</a:t>
                      </a:r>
                      <a:endParaRPr kumimoji="0" lang="en-GB" sz="1050" b="1" kern="1200" dirty="0">
                        <a:solidFill>
                          <a:srgbClr val="FF33CC"/>
                        </a:solidFill>
                        <a:latin typeface="Century Gothic" pitchFamily="34" charset="0"/>
                        <a:ea typeface="+mn-ea"/>
                        <a:cs typeface="+mn-cs"/>
                      </a:endParaRPr>
                    </a:p>
                  </a:txBody>
                  <a:tcPr marT="45713" marB="45713"/>
                </a:tc>
              </a:tr>
              <a:tr h="370790">
                <a:tc>
                  <a:txBody>
                    <a:bodyPr/>
                    <a:lstStyle/>
                    <a:p>
                      <a:pPr algn="ctr">
                        <a:spcAft>
                          <a:spcPts val="0"/>
                        </a:spcAft>
                      </a:pPr>
                      <a:r>
                        <a:rPr lang="en-GB" sz="1400" b="1" dirty="0" smtClean="0">
                          <a:latin typeface="Century Gothic" pitchFamily="34" charset="0"/>
                        </a:rPr>
                        <a:t>3D/ Textiles</a:t>
                      </a:r>
                      <a:endParaRPr lang="en-GB" sz="1400" b="1" dirty="0">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a:latin typeface="Century Gothic" pitchFamily="34" charset="0"/>
                        </a:rPr>
                        <a:t>Collage  </a:t>
                      </a:r>
                      <a:endParaRPr lang="en-GB" sz="1400" b="1" dirty="0">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a:latin typeface="Century Gothic" pitchFamily="34" charset="0"/>
                        </a:rPr>
                        <a:t>Use of IT</a:t>
                      </a:r>
                      <a:endParaRPr lang="en-GB" sz="1400" b="1" dirty="0">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a:latin typeface="Century Gothic" pitchFamily="34" charset="0"/>
                        </a:rPr>
                        <a:t>Knowledge</a:t>
                      </a:r>
                      <a:endParaRPr lang="en-GB" sz="1400" b="1" dirty="0">
                        <a:latin typeface="Century Gothic" pitchFamily="34" charset="0"/>
                        <a:ea typeface="Times New Roman"/>
                        <a:cs typeface="Times New Roman"/>
                      </a:endParaRPr>
                    </a:p>
                  </a:txBody>
                  <a:tcPr marL="68580" marR="68580" marT="0" marB="0" anchor="ctr"/>
                </a:tc>
              </a:tr>
              <a:tr h="1554419">
                <a:tc>
                  <a:txBody>
                    <a:bodyPr/>
                    <a:lstStyle/>
                    <a:p>
                      <a:pPr marL="171450" lvl="0" indent="-171450">
                        <a:buFont typeface="Arial" pitchFamily="34" charset="0"/>
                        <a:buChar char="•"/>
                      </a:pPr>
                      <a:r>
                        <a:rPr kumimoji="0" lang="en-GB" sz="1050" b="1" kern="1200" dirty="0" smtClean="0">
                          <a:solidFill>
                            <a:srgbClr val="FF33CC"/>
                          </a:solidFill>
                          <a:latin typeface="Century Gothic" pitchFamily="34" charset="0"/>
                        </a:rPr>
                        <a:t>Do they experiment with and combine materials and processes to design and make 3D form?</a:t>
                      </a:r>
                    </a:p>
                    <a:p>
                      <a:pPr marL="171450" indent="-171450">
                        <a:buFont typeface="Arial" pitchFamily="34" charset="0"/>
                        <a:buChar char="•"/>
                      </a:pPr>
                      <a:r>
                        <a:rPr kumimoji="0" lang="en-GB" sz="1050" b="1" kern="1200" dirty="0" smtClean="0">
                          <a:solidFill>
                            <a:srgbClr val="FF33CC"/>
                          </a:solidFill>
                          <a:latin typeface="Century Gothic" pitchFamily="34" charset="0"/>
                        </a:rPr>
                        <a:t>Can they begin to sculpt clay and other mouldable materials?</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50" kern="1200" dirty="0" smtClean="0">
                          <a:latin typeface="Century Gothic" pitchFamily="34" charset="0"/>
                        </a:rPr>
                        <a:t>Can they use early textile and sewing skills as part of a project?</a:t>
                      </a:r>
                      <a:endParaRPr kumimoji="0" lang="en-GB" sz="1050" kern="1200" dirty="0" smtClean="0">
                        <a:solidFill>
                          <a:schemeClr val="dk1"/>
                        </a:solidFill>
                        <a:latin typeface="Century Gothic" pitchFamily="34" charset="0"/>
                        <a:ea typeface="+mn-ea"/>
                        <a:cs typeface="+mn-cs"/>
                      </a:endParaRPr>
                    </a:p>
                  </a:txBody>
                  <a:tcPr marT="45713" marB="45713"/>
                </a:tc>
                <a:tc>
                  <a:txBody>
                    <a:bodyPr/>
                    <a:lstStyle/>
                    <a:p>
                      <a:pPr marL="171450" lvl="0" indent="-171450">
                        <a:buFont typeface="Arial" pitchFamily="34" charset="0"/>
                        <a:buChar char="•"/>
                      </a:pPr>
                      <a:r>
                        <a:rPr kumimoji="0" lang="en-GB" sz="1050" kern="1200" dirty="0" smtClean="0">
                          <a:latin typeface="Century Gothic" pitchFamily="34" charset="0"/>
                        </a:rPr>
                        <a:t>Can they use ceramic mosaic? </a:t>
                      </a:r>
                    </a:p>
                    <a:p>
                      <a:pPr marL="171450" lvl="0" indent="-171450">
                        <a:buFont typeface="Arial" pitchFamily="34" charset="0"/>
                        <a:buChar char="•"/>
                      </a:pPr>
                      <a:r>
                        <a:rPr kumimoji="0" lang="en-GB" sz="1050" kern="1200" dirty="0" smtClean="0">
                          <a:latin typeface="Century Gothic" pitchFamily="34" charset="0"/>
                        </a:rPr>
                        <a:t>Can they combine visual and tactile qualities?</a:t>
                      </a:r>
                      <a:endParaRPr kumimoji="0" lang="en-GB" sz="1050" kern="1200" dirty="0">
                        <a:solidFill>
                          <a:schemeClr val="dk1"/>
                        </a:solidFill>
                        <a:latin typeface="Century Gothic" pitchFamily="34" charset="0"/>
                        <a:ea typeface="+mn-ea"/>
                        <a:cs typeface="+mn-cs"/>
                      </a:endParaRPr>
                    </a:p>
                  </a:txBody>
                  <a:tcPr marT="45713" marB="45713"/>
                </a:tc>
                <a:tc>
                  <a:txBody>
                    <a:bodyPr/>
                    <a:lstStyle/>
                    <a:p>
                      <a:pPr marL="171450" lvl="0" indent="-171450">
                        <a:buFont typeface="Arial" pitchFamily="34" charset="0"/>
                        <a:buChar char="•"/>
                      </a:pPr>
                      <a:r>
                        <a:rPr kumimoji="0" lang="en-GB" sz="1050" kern="1200" dirty="0" smtClean="0">
                          <a:latin typeface="Century Gothic" pitchFamily="34" charset="0"/>
                        </a:rPr>
                        <a:t>Can they present a collection of their work on a slide show?</a:t>
                      </a:r>
                    </a:p>
                    <a:p>
                      <a:pPr marL="171450" lvl="0" indent="-171450">
                        <a:buFont typeface="Arial" pitchFamily="34" charset="0"/>
                        <a:buChar char="•"/>
                      </a:pPr>
                      <a:r>
                        <a:rPr kumimoji="0" lang="en-GB" sz="1050" b="1" kern="1200" dirty="0" smtClean="0">
                          <a:solidFill>
                            <a:srgbClr val="FF33CC"/>
                          </a:solidFill>
                          <a:latin typeface="Century Gothic" pitchFamily="34" charset="0"/>
                        </a:rPr>
                        <a:t>Can they create a piece of art work which includes the integration of digital images they have taken?</a:t>
                      </a:r>
                    </a:p>
                    <a:p>
                      <a:pPr marL="171450" indent="-171450">
                        <a:buFont typeface="Arial" pitchFamily="34" charset="0"/>
                        <a:buChar char="•"/>
                      </a:pPr>
                      <a:r>
                        <a:rPr kumimoji="0" lang="en-GB" sz="1050" b="1" kern="1200" dirty="0" smtClean="0">
                          <a:solidFill>
                            <a:srgbClr val="FF33CC"/>
                          </a:solidFill>
                          <a:latin typeface="Century Gothic" pitchFamily="34" charset="0"/>
                        </a:rPr>
                        <a:t>Can they combine graphics and text based on their research?</a:t>
                      </a:r>
                      <a:endParaRPr lang="en-GB" sz="1050" b="1" dirty="0">
                        <a:solidFill>
                          <a:srgbClr val="FF33CC"/>
                        </a:solidFill>
                        <a:latin typeface="Century Gothic" pitchFamily="34" charset="0"/>
                      </a:endParaRPr>
                    </a:p>
                  </a:txBody>
                  <a:tcPr marT="45713" marB="45713"/>
                </a:tc>
                <a:tc>
                  <a:txBody>
                    <a:bodyPr/>
                    <a:lstStyle/>
                    <a:p>
                      <a:pPr marL="171450" lvl="0" indent="-171450">
                        <a:buFont typeface="Arial" pitchFamily="34" charset="0"/>
                        <a:buChar char="•"/>
                      </a:pPr>
                      <a:r>
                        <a:rPr kumimoji="0" lang="en-GB" sz="1050" kern="1200" dirty="0" smtClean="0">
                          <a:latin typeface="Century Gothic" pitchFamily="34" charset="0"/>
                        </a:rPr>
                        <a:t>Can they experiment with different styles which artists have used?</a:t>
                      </a:r>
                    </a:p>
                    <a:p>
                      <a:pPr marL="171450" lvl="0" indent="-171450">
                        <a:buFont typeface="Arial" pitchFamily="34" charset="0"/>
                        <a:buChar char="•"/>
                      </a:pPr>
                      <a:r>
                        <a:rPr kumimoji="0" lang="en-GB" sz="1050" b="1" kern="1200" dirty="0" smtClean="0">
                          <a:solidFill>
                            <a:srgbClr val="FF33CC"/>
                          </a:solidFill>
                          <a:latin typeface="Century Gothic" pitchFamily="34" charset="0"/>
                        </a:rPr>
                        <a:t>Can they explain art from other periods of history?</a:t>
                      </a:r>
                      <a:endParaRPr kumimoji="0" lang="en-GB" sz="1050" b="1" kern="1200" dirty="0">
                        <a:solidFill>
                          <a:srgbClr val="FF33CC"/>
                        </a:solidFill>
                        <a:latin typeface="Century Gothic" pitchFamily="34" charset="0"/>
                        <a:ea typeface="+mn-ea"/>
                        <a:cs typeface="+mn-cs"/>
                      </a:endParaRPr>
                    </a:p>
                  </a:txBody>
                  <a:tcPr marT="45713" marB="45713"/>
                </a:tc>
              </a:tr>
            </a:tbl>
          </a:graphicData>
        </a:graphic>
      </p:graphicFrame>
    </p:spTree>
    <p:extLst>
      <p:ext uri="{BB962C8B-B14F-4D97-AF65-F5344CB8AC3E}">
        <p14:creationId xmlns:p14="http://schemas.microsoft.com/office/powerpoint/2010/main" val="2628361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5"/>
          <p:cNvGraphicFramePr>
            <a:graphicFrameLocks/>
          </p:cNvGraphicFramePr>
          <p:nvPr>
            <p:extLst>
              <p:ext uri="{D42A27DB-BD31-4B8C-83A1-F6EECF244321}">
                <p14:modId xmlns:p14="http://schemas.microsoft.com/office/powerpoint/2010/main" val="249480216"/>
              </p:ext>
            </p:extLst>
          </p:nvPr>
        </p:nvGraphicFramePr>
        <p:xfrm>
          <a:off x="557211" y="476672"/>
          <a:ext cx="8129589" cy="4643560"/>
        </p:xfrm>
        <a:graphic>
          <a:graphicData uri="http://schemas.openxmlformats.org/drawingml/2006/table">
            <a:tbl>
              <a:tblPr firstRow="1" bandRow="1">
                <a:tableStyleId>{5C22544A-7EE6-4342-B048-85BDC9FD1C3A}</a:tableStyleId>
              </a:tblPr>
              <a:tblGrid>
                <a:gridCol w="8129589"/>
              </a:tblGrid>
              <a:tr h="3961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bg1"/>
                          </a:solidFill>
                          <a:latin typeface="Century Gothic" pitchFamily="34" charset="0"/>
                        </a:rPr>
                        <a:t>Knowledge, Skills and Understanding breakdown for</a:t>
                      </a:r>
                      <a:r>
                        <a:rPr lang="en-GB" sz="2000" baseline="0" dirty="0" smtClean="0">
                          <a:solidFill>
                            <a:schemeClr val="bg1"/>
                          </a:solidFill>
                          <a:latin typeface="Century Gothic" pitchFamily="34" charset="0"/>
                        </a:rPr>
                        <a:t> </a:t>
                      </a:r>
                    </a:p>
                    <a:p>
                      <a:pPr algn="ctr"/>
                      <a:r>
                        <a:rPr lang="en-GB" sz="2000" dirty="0" smtClean="0">
                          <a:solidFill>
                            <a:schemeClr val="bg1"/>
                          </a:solidFill>
                          <a:latin typeface="Century Gothic" pitchFamily="34" charset="0"/>
                        </a:rPr>
                        <a:t>Dance</a:t>
                      </a:r>
                      <a:endParaRPr lang="en-GB" sz="2000" b="1" dirty="0" smtClean="0">
                        <a:solidFill>
                          <a:schemeClr val="bg1"/>
                        </a:solidFill>
                        <a:latin typeface="Century Gothic" pitchFamily="34" charset="0"/>
                      </a:endParaRPr>
                    </a:p>
                  </a:txBody>
                  <a:tcPr marT="45701" marB="45701"/>
                </a:tc>
              </a:tr>
              <a:tr h="396180">
                <a:tc>
                  <a:txBody>
                    <a:bodyPr/>
                    <a:lstStyle/>
                    <a:p>
                      <a:pPr algn="ctr"/>
                      <a:r>
                        <a:rPr lang="en-GB" sz="2000" b="1" dirty="0" smtClean="0">
                          <a:solidFill>
                            <a:schemeClr val="tx1"/>
                          </a:solidFill>
                          <a:latin typeface="Century Gothic" pitchFamily="34" charset="0"/>
                        </a:rPr>
                        <a:t>Year 4</a:t>
                      </a:r>
                    </a:p>
                  </a:txBody>
                  <a:tcPr marT="45701" marB="45701" anchor="ctr"/>
                </a:tc>
              </a:tr>
              <a:tr h="1742746">
                <a:tc>
                  <a:txBody>
                    <a:bodyPr/>
                    <a:lstStyle/>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Can</a:t>
                      </a:r>
                      <a:r>
                        <a:rPr lang="en-GB" sz="1200" kern="1200" baseline="0" dirty="0" smtClean="0">
                          <a:solidFill>
                            <a:schemeClr val="dk1"/>
                          </a:solidFill>
                          <a:effectLst/>
                          <a:latin typeface="Century Gothic" pitchFamily="34" charset="0"/>
                          <a:ea typeface="+mn-ea"/>
                          <a:cs typeface="+mn-cs"/>
                        </a:rPr>
                        <a:t> they r</a:t>
                      </a:r>
                      <a:r>
                        <a:rPr lang="en-GB" sz="1200" kern="1200" dirty="0" smtClean="0">
                          <a:solidFill>
                            <a:schemeClr val="dk1"/>
                          </a:solidFill>
                          <a:effectLst/>
                          <a:latin typeface="Century Gothic" pitchFamily="34" charset="0"/>
                          <a:ea typeface="+mn-ea"/>
                          <a:cs typeface="+mn-cs"/>
                        </a:rPr>
                        <a:t>espond imaginatively to a range of stimuli related to character and narrative?</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Do</a:t>
                      </a:r>
                      <a:r>
                        <a:rPr lang="en-GB" sz="1200" kern="1200" baseline="0" dirty="0" smtClean="0">
                          <a:solidFill>
                            <a:schemeClr val="dk1"/>
                          </a:solidFill>
                          <a:effectLst/>
                          <a:latin typeface="Century Gothic" pitchFamily="34" charset="0"/>
                          <a:ea typeface="+mn-ea"/>
                          <a:cs typeface="+mn-cs"/>
                        </a:rPr>
                        <a:t> they u</a:t>
                      </a:r>
                      <a:r>
                        <a:rPr lang="en-GB" sz="1200" kern="1200" dirty="0" smtClean="0">
                          <a:solidFill>
                            <a:schemeClr val="dk1"/>
                          </a:solidFill>
                          <a:effectLst/>
                          <a:latin typeface="Century Gothic" pitchFamily="34" charset="0"/>
                          <a:ea typeface="+mn-ea"/>
                          <a:cs typeface="+mn-cs"/>
                        </a:rPr>
                        <a:t>se simple motifs and movement patterns to structure dance phrases on their own, with a partner and in a group?</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Can</a:t>
                      </a:r>
                      <a:r>
                        <a:rPr lang="en-GB" sz="1200" kern="1200" baseline="0" dirty="0" smtClean="0">
                          <a:solidFill>
                            <a:schemeClr val="dk1"/>
                          </a:solidFill>
                          <a:effectLst/>
                          <a:latin typeface="Century Gothic" pitchFamily="34" charset="0"/>
                          <a:ea typeface="+mn-ea"/>
                          <a:cs typeface="+mn-cs"/>
                        </a:rPr>
                        <a:t> they r</a:t>
                      </a:r>
                      <a:r>
                        <a:rPr lang="en-GB" sz="1200" kern="1200" dirty="0" smtClean="0">
                          <a:solidFill>
                            <a:schemeClr val="dk1"/>
                          </a:solidFill>
                          <a:effectLst/>
                          <a:latin typeface="Century Gothic" pitchFamily="34" charset="0"/>
                          <a:ea typeface="+mn-ea"/>
                          <a:cs typeface="+mn-cs"/>
                        </a:rPr>
                        <a:t>efine, repeat and remember dance phrases and dances?</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Can</a:t>
                      </a:r>
                      <a:r>
                        <a:rPr lang="en-GB" sz="1200" kern="1200" baseline="0" dirty="0" smtClean="0">
                          <a:solidFill>
                            <a:schemeClr val="dk1"/>
                          </a:solidFill>
                          <a:effectLst/>
                          <a:latin typeface="Century Gothic" pitchFamily="34" charset="0"/>
                          <a:ea typeface="+mn-ea"/>
                          <a:cs typeface="+mn-cs"/>
                        </a:rPr>
                        <a:t> they p</a:t>
                      </a:r>
                      <a:r>
                        <a:rPr lang="en-GB" sz="1200" kern="1200" dirty="0" smtClean="0">
                          <a:solidFill>
                            <a:schemeClr val="dk1"/>
                          </a:solidFill>
                          <a:effectLst/>
                          <a:latin typeface="Century Gothic" pitchFamily="34" charset="0"/>
                          <a:ea typeface="+mn-ea"/>
                          <a:cs typeface="+mn-cs"/>
                        </a:rPr>
                        <a:t>erform dances clearly and fluently?</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Can</a:t>
                      </a:r>
                      <a:r>
                        <a:rPr lang="en-GB" sz="1200" kern="1200" baseline="0" dirty="0" smtClean="0">
                          <a:solidFill>
                            <a:schemeClr val="dk1"/>
                          </a:solidFill>
                          <a:effectLst/>
                          <a:latin typeface="Century Gothic" pitchFamily="34" charset="0"/>
                          <a:ea typeface="+mn-ea"/>
                          <a:cs typeface="+mn-cs"/>
                        </a:rPr>
                        <a:t> they s</a:t>
                      </a:r>
                      <a:r>
                        <a:rPr lang="en-GB" sz="1200" kern="1200" dirty="0" smtClean="0">
                          <a:solidFill>
                            <a:schemeClr val="dk1"/>
                          </a:solidFill>
                          <a:effectLst/>
                          <a:latin typeface="Century Gothic" pitchFamily="34" charset="0"/>
                          <a:ea typeface="+mn-ea"/>
                          <a:cs typeface="+mn-cs"/>
                        </a:rPr>
                        <a:t>how sensitivity to the dance idea and the accompaniment?</a:t>
                      </a:r>
                    </a:p>
                    <a:p>
                      <a:pPr marL="285750" lvl="0" indent="-285750">
                        <a:buFont typeface="Arial" pitchFamily="34" charset="0"/>
                        <a:buChar char="•"/>
                      </a:pPr>
                      <a:r>
                        <a:rPr lang="en-GB" sz="1200" kern="1200" baseline="0" dirty="0" smtClean="0">
                          <a:solidFill>
                            <a:schemeClr val="dk1"/>
                          </a:solidFill>
                          <a:effectLst/>
                          <a:latin typeface="Century Gothic" pitchFamily="34" charset="0"/>
                          <a:ea typeface="+mn-ea"/>
                          <a:cs typeface="+mn-cs"/>
                        </a:rPr>
                        <a:t>Do they s</a:t>
                      </a:r>
                      <a:r>
                        <a:rPr lang="en-GB" sz="1200" kern="1200" dirty="0" smtClean="0">
                          <a:solidFill>
                            <a:schemeClr val="dk1"/>
                          </a:solidFill>
                          <a:effectLst/>
                          <a:latin typeface="Century Gothic" pitchFamily="34" charset="0"/>
                          <a:ea typeface="+mn-ea"/>
                          <a:cs typeface="+mn-cs"/>
                        </a:rPr>
                        <a:t>how a clear understanding of how to warm-up and cool-down safely?</a:t>
                      </a:r>
                    </a:p>
                    <a:p>
                      <a:pPr marL="285750" indent="-285750">
                        <a:buFont typeface="Arial" pitchFamily="34" charset="0"/>
                        <a:buChar char="•"/>
                      </a:pPr>
                      <a:r>
                        <a:rPr lang="en-GB" sz="1200" kern="1200" dirty="0" smtClean="0">
                          <a:solidFill>
                            <a:schemeClr val="dk1"/>
                          </a:solidFill>
                          <a:effectLst/>
                          <a:latin typeface="Century Gothic" pitchFamily="34" charset="0"/>
                          <a:ea typeface="+mn-ea"/>
                          <a:cs typeface="+mn-cs"/>
                        </a:rPr>
                        <a:t>Do they describe, interpret and evaluate dance, using appropriate language?</a:t>
                      </a:r>
                      <a:endParaRPr lang="en-GB" sz="1200" kern="1200" dirty="0">
                        <a:solidFill>
                          <a:schemeClr val="dk1"/>
                        </a:solidFill>
                        <a:effectLst/>
                        <a:latin typeface="Century Gothic" pitchFamily="34" charset="0"/>
                        <a:ea typeface="+mn-ea"/>
                        <a:cs typeface="+mn-cs"/>
                      </a:endParaRPr>
                    </a:p>
                  </a:txBody>
                  <a:tcPr marT="45701" marB="45701"/>
                </a:tc>
              </a:tr>
              <a:tr h="432048">
                <a:tc>
                  <a:txBody>
                    <a:bodyPr/>
                    <a:lstStyle/>
                    <a:p>
                      <a:pPr lvl="0" algn="ctr">
                        <a:buFont typeface="Arial" pitchFamily="34" charset="0"/>
                        <a:buNone/>
                      </a:pPr>
                      <a:r>
                        <a:rPr kumimoji="0" lang="en-GB" sz="1800" b="1" kern="1200" dirty="0" smtClean="0">
                          <a:solidFill>
                            <a:schemeClr val="dk1"/>
                          </a:solidFill>
                          <a:latin typeface="Century Gothic" pitchFamily="34" charset="0"/>
                          <a:ea typeface="+mn-ea"/>
                          <a:cs typeface="+mn-cs"/>
                        </a:rPr>
                        <a:t>Year 4 (Challenging)</a:t>
                      </a:r>
                      <a:endParaRPr kumimoji="0" lang="en-GB" sz="1800" b="1" kern="1200" dirty="0">
                        <a:solidFill>
                          <a:schemeClr val="dk1"/>
                        </a:solidFill>
                        <a:latin typeface="Century Gothic" pitchFamily="34" charset="0"/>
                        <a:ea typeface="+mn-ea"/>
                        <a:cs typeface="+mn-cs"/>
                      </a:endParaRPr>
                    </a:p>
                  </a:txBody>
                  <a:tcPr marT="45701" marB="45701" anchor="ctr"/>
                </a:tc>
              </a:tr>
              <a:tr h="432048">
                <a:tc>
                  <a:txBody>
                    <a:bodyPr/>
                    <a:lstStyle/>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Can</a:t>
                      </a:r>
                      <a:r>
                        <a:rPr lang="en-GB" sz="1200" kern="1200" baseline="0" dirty="0" smtClean="0">
                          <a:solidFill>
                            <a:schemeClr val="dk1"/>
                          </a:solidFill>
                          <a:effectLst/>
                          <a:latin typeface="Century Gothic" pitchFamily="34" charset="0"/>
                          <a:ea typeface="+mn-ea"/>
                          <a:cs typeface="+mn-cs"/>
                        </a:rPr>
                        <a:t> they s</a:t>
                      </a:r>
                      <a:r>
                        <a:rPr lang="en-GB" sz="1200" kern="1200" dirty="0" smtClean="0">
                          <a:solidFill>
                            <a:schemeClr val="dk1"/>
                          </a:solidFill>
                          <a:effectLst/>
                          <a:latin typeface="Century Gothic" pitchFamily="34" charset="0"/>
                          <a:ea typeface="+mn-ea"/>
                          <a:cs typeface="+mn-cs"/>
                        </a:rPr>
                        <a:t>tructure and vary longer dances?</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Do</a:t>
                      </a:r>
                      <a:r>
                        <a:rPr lang="en-GB" sz="1200" kern="1200" baseline="0" dirty="0" smtClean="0">
                          <a:solidFill>
                            <a:schemeClr val="dk1"/>
                          </a:solidFill>
                          <a:effectLst/>
                          <a:latin typeface="Century Gothic" pitchFamily="34" charset="0"/>
                          <a:ea typeface="+mn-ea"/>
                          <a:cs typeface="+mn-cs"/>
                        </a:rPr>
                        <a:t> they d</a:t>
                      </a:r>
                      <a:r>
                        <a:rPr lang="en-GB" sz="1200" kern="1200" dirty="0" smtClean="0">
                          <a:solidFill>
                            <a:schemeClr val="dk1"/>
                          </a:solidFill>
                          <a:effectLst/>
                          <a:latin typeface="Century Gothic" pitchFamily="34" charset="0"/>
                          <a:ea typeface="+mn-ea"/>
                          <a:cs typeface="+mn-cs"/>
                        </a:rPr>
                        <a:t>evelop movement ideas for others?</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Do</a:t>
                      </a:r>
                      <a:r>
                        <a:rPr lang="en-GB" sz="1200" kern="1200" baseline="0" dirty="0" smtClean="0">
                          <a:solidFill>
                            <a:schemeClr val="dk1"/>
                          </a:solidFill>
                          <a:effectLst/>
                          <a:latin typeface="Century Gothic" pitchFamily="34" charset="0"/>
                          <a:ea typeface="+mn-ea"/>
                          <a:cs typeface="+mn-cs"/>
                        </a:rPr>
                        <a:t> they s</a:t>
                      </a:r>
                      <a:r>
                        <a:rPr lang="en-GB" sz="1200" kern="1200" dirty="0" smtClean="0">
                          <a:solidFill>
                            <a:schemeClr val="dk1"/>
                          </a:solidFill>
                          <a:effectLst/>
                          <a:latin typeface="Century Gothic" pitchFamily="34" charset="0"/>
                          <a:ea typeface="+mn-ea"/>
                          <a:cs typeface="+mn-cs"/>
                        </a:rPr>
                        <a:t>how a good sense of rhythm and style when performing?</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Can</a:t>
                      </a:r>
                      <a:r>
                        <a:rPr lang="en-GB" sz="1200" kern="1200" baseline="0" dirty="0" smtClean="0">
                          <a:solidFill>
                            <a:schemeClr val="dk1"/>
                          </a:solidFill>
                          <a:effectLst/>
                          <a:latin typeface="Century Gothic" pitchFamily="34" charset="0"/>
                          <a:ea typeface="+mn-ea"/>
                          <a:cs typeface="+mn-cs"/>
                        </a:rPr>
                        <a:t> they r</a:t>
                      </a:r>
                      <a:r>
                        <a:rPr lang="en-GB" sz="1200" kern="1200" dirty="0" smtClean="0">
                          <a:solidFill>
                            <a:schemeClr val="dk1"/>
                          </a:solidFill>
                          <a:effectLst/>
                          <a:latin typeface="Century Gothic" pitchFamily="34" charset="0"/>
                          <a:ea typeface="+mn-ea"/>
                          <a:cs typeface="+mn-cs"/>
                        </a:rPr>
                        <a:t>emember and perform a range of warm-up and cool-down activities?</a:t>
                      </a:r>
                    </a:p>
                    <a:p>
                      <a:pPr marL="285750" lvl="0" indent="-285750">
                        <a:buFont typeface="Arial" pitchFamily="34" charset="0"/>
                        <a:buChar char="•"/>
                      </a:pPr>
                      <a:r>
                        <a:rPr lang="en-GB" sz="1200" kern="1200" dirty="0" smtClean="0">
                          <a:solidFill>
                            <a:schemeClr val="dk1"/>
                          </a:solidFill>
                          <a:effectLst/>
                          <a:latin typeface="Century Gothic" pitchFamily="34" charset="0"/>
                          <a:ea typeface="+mn-ea"/>
                          <a:cs typeface="+mn-cs"/>
                        </a:rPr>
                        <a:t>Can</a:t>
                      </a:r>
                      <a:r>
                        <a:rPr lang="en-GB" sz="1200" kern="1200" baseline="0" dirty="0" smtClean="0">
                          <a:solidFill>
                            <a:schemeClr val="dk1"/>
                          </a:solidFill>
                          <a:effectLst/>
                          <a:latin typeface="Century Gothic" pitchFamily="34" charset="0"/>
                          <a:ea typeface="+mn-ea"/>
                          <a:cs typeface="+mn-cs"/>
                        </a:rPr>
                        <a:t> they g</a:t>
                      </a:r>
                      <a:r>
                        <a:rPr lang="en-GB" sz="1200" kern="1200" dirty="0" smtClean="0">
                          <a:solidFill>
                            <a:schemeClr val="dk1"/>
                          </a:solidFill>
                          <a:effectLst/>
                          <a:latin typeface="Century Gothic" pitchFamily="34" charset="0"/>
                          <a:ea typeface="+mn-ea"/>
                          <a:cs typeface="+mn-cs"/>
                        </a:rPr>
                        <a:t>ive reasons why physical activity is good for health?</a:t>
                      </a:r>
                    </a:p>
                    <a:p>
                      <a:pPr marL="285750" indent="-285750">
                        <a:buFont typeface="Arial" pitchFamily="34" charset="0"/>
                        <a:buChar char="•"/>
                      </a:pPr>
                      <a:r>
                        <a:rPr lang="en-GB" sz="1200" kern="1200" dirty="0" smtClean="0">
                          <a:solidFill>
                            <a:schemeClr val="dk1"/>
                          </a:solidFill>
                          <a:effectLst/>
                          <a:latin typeface="Century Gothic" pitchFamily="34" charset="0"/>
                          <a:ea typeface="+mn-ea"/>
                          <a:cs typeface="+mn-cs"/>
                        </a:rPr>
                        <a:t>Do</a:t>
                      </a:r>
                      <a:r>
                        <a:rPr lang="en-GB" sz="1200" kern="1200" baseline="0" dirty="0" smtClean="0">
                          <a:solidFill>
                            <a:schemeClr val="dk1"/>
                          </a:solidFill>
                          <a:effectLst/>
                          <a:latin typeface="Century Gothic" pitchFamily="34" charset="0"/>
                          <a:ea typeface="+mn-ea"/>
                          <a:cs typeface="+mn-cs"/>
                        </a:rPr>
                        <a:t> they u</a:t>
                      </a:r>
                      <a:r>
                        <a:rPr lang="en-GB" sz="1200" kern="1200" dirty="0" smtClean="0">
                          <a:solidFill>
                            <a:schemeClr val="dk1"/>
                          </a:solidFill>
                          <a:effectLst/>
                          <a:latin typeface="Century Gothic" pitchFamily="34" charset="0"/>
                          <a:ea typeface="+mn-ea"/>
                          <a:cs typeface="+mn-cs"/>
                        </a:rPr>
                        <a:t>se a range of dance vocabulary to describe, interpret and evaluate dance?</a:t>
                      </a:r>
                    </a:p>
                    <a:p>
                      <a:pPr marL="0" indent="0">
                        <a:buFont typeface="Arial" pitchFamily="34" charset="0"/>
                        <a:buNone/>
                      </a:pPr>
                      <a:endParaRPr lang="en-GB" sz="1200" dirty="0" smtClean="0">
                        <a:latin typeface="Century Gothic" pitchFamily="34" charset="0"/>
                      </a:endParaRPr>
                    </a:p>
                  </a:txBody>
                  <a:tcPr marT="45701" marB="45701"/>
                </a:tc>
              </a:tr>
            </a:tbl>
          </a:graphicData>
        </a:graphic>
      </p:graphicFrame>
    </p:spTree>
    <p:extLst>
      <p:ext uri="{BB962C8B-B14F-4D97-AF65-F5344CB8AC3E}">
        <p14:creationId xmlns:p14="http://schemas.microsoft.com/office/powerpoint/2010/main" val="1976156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4C36B379-0DDF-4739-BBC7-2AB452385F3E}" type="slidenum">
              <a:rPr lang="en-GB"/>
              <a:pPr>
                <a:defRPr/>
              </a:pPr>
              <a:t>9</a:t>
            </a:fld>
            <a:endParaRPr lang="en-GB" dirty="0"/>
          </a:p>
        </p:txBody>
      </p:sp>
      <p:graphicFrame>
        <p:nvGraphicFramePr>
          <p:cNvPr id="6" name="Content Placeholder 5"/>
          <p:cNvGraphicFramePr>
            <a:graphicFrameLocks noGrp="1"/>
          </p:cNvGraphicFramePr>
          <p:nvPr>
            <p:ph sz="quarter" idx="1"/>
            <p:extLst>
              <p:ext uri="{D42A27DB-BD31-4B8C-83A1-F6EECF244321}">
                <p14:modId xmlns:p14="http://schemas.microsoft.com/office/powerpoint/2010/main" val="3342282658"/>
              </p:ext>
            </p:extLst>
          </p:nvPr>
        </p:nvGraphicFramePr>
        <p:xfrm>
          <a:off x="323528" y="116632"/>
          <a:ext cx="8568952" cy="6004304"/>
        </p:xfrm>
        <a:graphic>
          <a:graphicData uri="http://schemas.openxmlformats.org/drawingml/2006/table">
            <a:tbl>
              <a:tblPr firstRow="1" bandRow="1">
                <a:tableStyleId>{5C22544A-7EE6-4342-B048-85BDC9FD1C3A}</a:tableStyleId>
              </a:tblPr>
              <a:tblGrid>
                <a:gridCol w="4284476"/>
                <a:gridCol w="4284476"/>
              </a:tblGrid>
              <a:tr h="370814">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solidFill>
                            <a:schemeClr val="bg1"/>
                          </a:solidFill>
                          <a:latin typeface="Century Gothic" pitchFamily="34" charset="0"/>
                        </a:rPr>
                        <a:t>Knowledge, Skills and Understanding  breakdown for</a:t>
                      </a:r>
                      <a:r>
                        <a:rPr lang="en-GB" sz="1800" baseline="0" dirty="0" smtClean="0">
                          <a:solidFill>
                            <a:schemeClr val="bg1"/>
                          </a:solidFill>
                          <a:latin typeface="Century Gothic" pitchFamily="34" charset="0"/>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solidFill>
                            <a:schemeClr val="bg1"/>
                          </a:solidFill>
                          <a:latin typeface="Century Gothic" pitchFamily="34" charset="0"/>
                        </a:rPr>
                        <a:t>Sound and Electricity</a:t>
                      </a:r>
                    </a:p>
                  </a:txBody>
                  <a:tcPr marT="45717" marB="45717">
                    <a:solidFill>
                      <a:schemeClr val="accent1"/>
                    </a:solidFill>
                  </a:tcPr>
                </a:tc>
                <a:tc hMerge="1">
                  <a:txBody>
                    <a:bodyPr/>
                    <a:lstStyle/>
                    <a:p>
                      <a:endParaRPr lang="en-GB" dirty="0"/>
                    </a:p>
                  </a:txBody>
                  <a:tcPr/>
                </a:tc>
              </a:tr>
              <a:tr h="280363">
                <a:tc gridSpan="2">
                  <a:txBody>
                    <a:bodyPr/>
                    <a:lstStyle/>
                    <a:p>
                      <a:pPr algn="ctr"/>
                      <a:r>
                        <a:rPr lang="en-GB" sz="1800" b="1" dirty="0" smtClean="0">
                          <a:latin typeface="Century Gothic" pitchFamily="34" charset="0"/>
                        </a:rPr>
                        <a:t>Year 4</a:t>
                      </a:r>
                      <a:endParaRPr lang="en-GB" sz="1800" b="1" dirty="0">
                        <a:latin typeface="Century Gothic" pitchFamily="34" charset="0"/>
                      </a:endParaRPr>
                    </a:p>
                  </a:txBody>
                  <a:tcPr marT="45717" marB="45717" anchor="ctr">
                    <a:solidFill>
                      <a:schemeClr val="accent1">
                        <a:lumMod val="40000"/>
                        <a:lumOff val="60000"/>
                      </a:schemeClr>
                    </a:solidFill>
                  </a:tcPr>
                </a:tc>
                <a:tc hMerge="1">
                  <a:txBody>
                    <a:bodyPr/>
                    <a:lstStyle/>
                    <a:p>
                      <a:endParaRPr lang="en-GB" dirty="0"/>
                    </a:p>
                  </a:txBody>
                  <a:tcPr/>
                </a:tc>
              </a:tr>
              <a:tr h="274649">
                <a:tc>
                  <a:txBody>
                    <a:bodyPr/>
                    <a:lstStyle/>
                    <a:p>
                      <a:pPr algn="ctr">
                        <a:spcAft>
                          <a:spcPts val="0"/>
                        </a:spcAft>
                      </a:pPr>
                      <a:r>
                        <a:rPr lang="en-GB" sz="1400" b="1" dirty="0" smtClean="0">
                          <a:solidFill>
                            <a:srgbClr val="FF33CC"/>
                          </a:solidFill>
                          <a:latin typeface="Century Gothic" pitchFamily="34" charset="0"/>
                          <a:ea typeface="Times New Roman"/>
                          <a:cs typeface="Times New Roman"/>
                        </a:rPr>
                        <a:t>Sound</a:t>
                      </a:r>
                      <a:endParaRPr lang="en-GB" sz="1400" b="1" dirty="0">
                        <a:solidFill>
                          <a:srgbClr val="FF33CC"/>
                        </a:solidFill>
                        <a:latin typeface="Century Gothic" pitchFamily="34" charset="0"/>
                        <a:ea typeface="Times New Roman"/>
                        <a:cs typeface="Times New Roman"/>
                      </a:endParaRPr>
                    </a:p>
                  </a:txBody>
                  <a:tcPr marL="68580" marR="68580" marT="0" marB="0" anchor="ctr">
                    <a:solidFill>
                      <a:schemeClr val="accent1">
                        <a:lumMod val="40000"/>
                        <a:lumOff val="60000"/>
                      </a:schemeClr>
                    </a:solidFill>
                  </a:tcPr>
                </a:tc>
                <a:tc>
                  <a:txBody>
                    <a:bodyPr/>
                    <a:lstStyle/>
                    <a:p>
                      <a:pPr algn="ctr">
                        <a:spcAft>
                          <a:spcPts val="0"/>
                        </a:spcAft>
                      </a:pPr>
                      <a:r>
                        <a:rPr lang="en-GB" sz="1400" b="1" dirty="0" smtClean="0">
                          <a:solidFill>
                            <a:srgbClr val="00B050"/>
                          </a:solidFill>
                          <a:latin typeface="Century Gothic" pitchFamily="34" charset="0"/>
                          <a:ea typeface="Times New Roman"/>
                          <a:cs typeface="Times New Roman"/>
                        </a:rPr>
                        <a:t>Electricity</a:t>
                      </a:r>
                      <a:endParaRPr lang="en-GB" sz="1400" b="1" dirty="0">
                        <a:solidFill>
                          <a:srgbClr val="00B050"/>
                        </a:solidFill>
                        <a:latin typeface="Century Gothic" pitchFamily="34" charset="0"/>
                        <a:ea typeface="Times New Roman"/>
                        <a:cs typeface="Times New Roman"/>
                      </a:endParaRPr>
                    </a:p>
                  </a:txBody>
                  <a:tcPr marL="68580" marR="68580" marT="0" marB="0" anchor="ctr">
                    <a:solidFill>
                      <a:schemeClr val="accent1">
                        <a:lumMod val="40000"/>
                        <a:lumOff val="60000"/>
                      </a:schemeClr>
                    </a:solidFill>
                  </a:tcPr>
                </a:tc>
              </a:tr>
              <a:tr h="1463797">
                <a:tc>
                  <a:txBody>
                    <a:bodyPr/>
                    <a:lstStyle/>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describe a range of sounds and explain how they are made?</a:t>
                      </a: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associate</a:t>
                      </a:r>
                      <a:r>
                        <a:rPr lang="en-US" sz="1100" b="1" kern="1200" baseline="0" dirty="0" smtClean="0">
                          <a:solidFill>
                            <a:srgbClr val="FF33CC"/>
                          </a:solidFill>
                          <a:effectLst/>
                          <a:latin typeface="Century Gothic" pitchFamily="34" charset="0"/>
                          <a:ea typeface="+mn-ea"/>
                          <a:cs typeface="+mn-cs"/>
                        </a:rPr>
                        <a:t> some sounds with something vibrating?</a:t>
                      </a:r>
                      <a:endParaRPr lang="en-GB" sz="1100" b="1" kern="1200" dirty="0" smtClean="0">
                        <a:solidFill>
                          <a:srgbClr val="FF33CC"/>
                        </a:solidFill>
                        <a:effectLst/>
                        <a:latin typeface="Century Gothic" pitchFamily="34" charset="0"/>
                        <a:ea typeface="+mn-ea"/>
                        <a:cs typeface="+mn-cs"/>
                      </a:endParaRP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compare sources of sound and explain how the sounds differ?</a:t>
                      </a:r>
                      <a:endParaRPr lang="en-GB" sz="1100" b="1" kern="1200" dirty="0" smtClean="0">
                        <a:solidFill>
                          <a:srgbClr val="FF33CC"/>
                        </a:solidFill>
                        <a:effectLst/>
                        <a:latin typeface="Century Gothic" pitchFamily="34" charset="0"/>
                        <a:ea typeface="+mn-ea"/>
                        <a:cs typeface="+mn-cs"/>
                      </a:endParaRP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explain how to change a sound (louder/softer)?</a:t>
                      </a:r>
                      <a:endParaRPr lang="en-GB" sz="1100" b="1" kern="1200" dirty="0" smtClean="0">
                        <a:solidFill>
                          <a:srgbClr val="FF33CC"/>
                        </a:solidFill>
                        <a:effectLst/>
                        <a:latin typeface="Century Gothic" pitchFamily="34" charset="0"/>
                        <a:ea typeface="+mn-ea"/>
                        <a:cs typeface="+mn-cs"/>
                      </a:endParaRP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a:t>
                      </a:r>
                      <a:r>
                        <a:rPr lang="en-US" sz="1100" b="1" kern="1200" dirty="0" err="1" smtClean="0">
                          <a:solidFill>
                            <a:srgbClr val="FF33CC"/>
                          </a:solidFill>
                          <a:effectLst/>
                          <a:latin typeface="Century Gothic" pitchFamily="34" charset="0"/>
                          <a:ea typeface="+mn-ea"/>
                          <a:cs typeface="+mn-cs"/>
                        </a:rPr>
                        <a:t>recognise</a:t>
                      </a:r>
                      <a:r>
                        <a:rPr lang="en-US" sz="1100" b="1" kern="1200" dirty="0" smtClean="0">
                          <a:solidFill>
                            <a:srgbClr val="FF33CC"/>
                          </a:solidFill>
                          <a:effectLst/>
                          <a:latin typeface="Century Gothic" pitchFamily="34" charset="0"/>
                          <a:ea typeface="+mn-ea"/>
                          <a:cs typeface="+mn-cs"/>
                        </a:rPr>
                        <a:t> how vibrations</a:t>
                      </a:r>
                      <a:r>
                        <a:rPr lang="en-US" sz="1100" b="1" kern="1200" baseline="0" dirty="0" smtClean="0">
                          <a:solidFill>
                            <a:srgbClr val="FF33CC"/>
                          </a:solidFill>
                          <a:effectLst/>
                          <a:latin typeface="Century Gothic" pitchFamily="34" charset="0"/>
                          <a:ea typeface="+mn-ea"/>
                          <a:cs typeface="+mn-cs"/>
                        </a:rPr>
                        <a:t> from</a:t>
                      </a:r>
                      <a:r>
                        <a:rPr lang="en-US" sz="1100" b="1" kern="1200" dirty="0" smtClean="0">
                          <a:solidFill>
                            <a:srgbClr val="FF33CC"/>
                          </a:solidFill>
                          <a:effectLst/>
                          <a:latin typeface="Century Gothic" pitchFamily="34" charset="0"/>
                          <a:ea typeface="+mn-ea"/>
                          <a:cs typeface="+mn-cs"/>
                        </a:rPr>
                        <a:t> sound travel</a:t>
                      </a:r>
                      <a:r>
                        <a:rPr lang="en-US" sz="1100" b="1" kern="1200" baseline="0" dirty="0" smtClean="0">
                          <a:solidFill>
                            <a:srgbClr val="FF33CC"/>
                          </a:solidFill>
                          <a:effectLst/>
                          <a:latin typeface="Century Gothic" pitchFamily="34" charset="0"/>
                          <a:ea typeface="+mn-ea"/>
                          <a:cs typeface="+mn-cs"/>
                        </a:rPr>
                        <a:t> through a medium to a ear</a:t>
                      </a:r>
                      <a:r>
                        <a:rPr lang="en-US" sz="1100" b="1" kern="1200" dirty="0" smtClean="0">
                          <a:solidFill>
                            <a:srgbClr val="FF33CC"/>
                          </a:solidFill>
                          <a:effectLst/>
                          <a:latin typeface="Century Gothic" pitchFamily="34" charset="0"/>
                          <a:ea typeface="+mn-ea"/>
                          <a:cs typeface="+mn-cs"/>
                        </a:rPr>
                        <a:t>?</a:t>
                      </a: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find patterns between the pitch of a sound and features of the object that produce it?</a:t>
                      </a: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find patterns between the volume of the sound and the strength</a:t>
                      </a:r>
                      <a:r>
                        <a:rPr lang="en-US" sz="1100" b="1" kern="1200" baseline="0" dirty="0" smtClean="0">
                          <a:solidFill>
                            <a:srgbClr val="FF33CC"/>
                          </a:solidFill>
                          <a:effectLst/>
                          <a:latin typeface="Century Gothic" pitchFamily="34" charset="0"/>
                          <a:ea typeface="+mn-ea"/>
                          <a:cs typeface="+mn-cs"/>
                        </a:rPr>
                        <a:t> of the vibrations that produced it?</a:t>
                      </a:r>
                      <a:endParaRPr lang="en-GB" sz="1100" b="1" kern="1200" dirty="0" smtClean="0">
                        <a:solidFill>
                          <a:srgbClr val="FF33CC"/>
                        </a:solidFill>
                        <a:effectLst/>
                        <a:latin typeface="Century Gothic" pitchFamily="34" charset="0"/>
                        <a:ea typeface="+mn-ea"/>
                        <a:cs typeface="+mn-cs"/>
                      </a:endParaRP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a:t>
                      </a:r>
                      <a:r>
                        <a:rPr lang="en-US" sz="1100" b="1" kern="1200" dirty="0" err="1" smtClean="0">
                          <a:solidFill>
                            <a:srgbClr val="FF33CC"/>
                          </a:solidFill>
                          <a:effectLst/>
                          <a:latin typeface="Century Gothic" pitchFamily="34" charset="0"/>
                          <a:ea typeface="+mn-ea"/>
                          <a:cs typeface="+mn-cs"/>
                        </a:rPr>
                        <a:t>recognise</a:t>
                      </a:r>
                      <a:r>
                        <a:rPr lang="en-US" sz="1100" b="1" kern="1200" dirty="0" smtClean="0">
                          <a:solidFill>
                            <a:srgbClr val="FF33CC"/>
                          </a:solidFill>
                          <a:effectLst/>
                          <a:latin typeface="Century Gothic" pitchFamily="34" charset="0"/>
                          <a:ea typeface="+mn-ea"/>
                          <a:cs typeface="+mn-cs"/>
                        </a:rPr>
                        <a:t> that sounds get fainter as the distance from the sound source</a:t>
                      </a:r>
                      <a:r>
                        <a:rPr lang="en-US" sz="1100" b="1" kern="1200" baseline="0" dirty="0" smtClean="0">
                          <a:solidFill>
                            <a:srgbClr val="FF33CC"/>
                          </a:solidFill>
                          <a:effectLst/>
                          <a:latin typeface="Century Gothic" pitchFamily="34" charset="0"/>
                          <a:ea typeface="+mn-ea"/>
                          <a:cs typeface="+mn-cs"/>
                        </a:rPr>
                        <a:t> increases</a:t>
                      </a:r>
                      <a:r>
                        <a:rPr lang="en-US" sz="1100" b="1" kern="1200" dirty="0" smtClean="0">
                          <a:solidFill>
                            <a:srgbClr val="FF33CC"/>
                          </a:solidFill>
                          <a:effectLst/>
                          <a:latin typeface="Century Gothic" pitchFamily="34" charset="0"/>
                          <a:ea typeface="+mn-ea"/>
                          <a:cs typeface="+mn-cs"/>
                        </a:rPr>
                        <a:t>?</a:t>
                      </a:r>
                      <a:endParaRPr lang="en-GB" sz="1100" b="1" kern="1200" dirty="0" smtClean="0">
                        <a:solidFill>
                          <a:srgbClr val="FF33CC"/>
                        </a:solidFill>
                        <a:effectLst/>
                        <a:latin typeface="Century Gothic" pitchFamily="34" charset="0"/>
                        <a:ea typeface="+mn-ea"/>
                        <a:cs typeface="+mn-cs"/>
                      </a:endParaRP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explain how you could change the pitch of a sound?</a:t>
                      </a:r>
                      <a:endParaRPr lang="en-GB" sz="1100" b="1" kern="1200" dirty="0" smtClean="0">
                        <a:solidFill>
                          <a:srgbClr val="FF33CC"/>
                        </a:solidFill>
                        <a:effectLst/>
                        <a:latin typeface="Century Gothic" pitchFamily="34" charset="0"/>
                        <a:ea typeface="+mn-ea"/>
                        <a:cs typeface="+mn-cs"/>
                      </a:endParaRPr>
                    </a:p>
                    <a:p>
                      <a:pPr marL="171450" indent="-171450">
                        <a:buFont typeface="Arial" pitchFamily="34" charset="0"/>
                        <a:buChar char="•"/>
                      </a:pPr>
                      <a:r>
                        <a:rPr lang="en-US" sz="1100" b="1" kern="1200" dirty="0" smtClean="0">
                          <a:solidFill>
                            <a:srgbClr val="FF33CC"/>
                          </a:solidFill>
                          <a:effectLst/>
                          <a:latin typeface="Century Gothic" pitchFamily="34" charset="0"/>
                          <a:ea typeface="+mn-ea"/>
                          <a:cs typeface="+mn-cs"/>
                        </a:rPr>
                        <a:t>Can they investigate how different materials can affect the pitch and volume of sounds?</a:t>
                      </a:r>
                      <a:endParaRPr lang="en-GB" sz="1100" b="1" kern="1200" dirty="0" smtClean="0">
                        <a:solidFill>
                          <a:srgbClr val="FF33CC"/>
                        </a:solidFill>
                        <a:effectLst/>
                        <a:latin typeface="Century Gothic" pitchFamily="34" charset="0"/>
                        <a:ea typeface="+mn-ea"/>
                        <a:cs typeface="+mn-cs"/>
                      </a:endParaRPr>
                    </a:p>
                  </a:txBody>
                  <a:tcPr marL="68580" marR="68580" marT="0" marB="0">
                    <a:solidFill>
                      <a:schemeClr val="accent5">
                        <a:lumMod val="20000"/>
                        <a:lumOff val="80000"/>
                      </a:schemeClr>
                    </a:solidFill>
                  </a:tcPr>
                </a:tc>
                <a:tc>
                  <a:txBody>
                    <a:bodyPr/>
                    <a:lstStyle/>
                    <a:p>
                      <a:pPr marL="171450" indent="-171450">
                        <a:buFont typeface="Arial" pitchFamily="34" charset="0"/>
                        <a:buChar char="•"/>
                      </a:pPr>
                      <a:r>
                        <a:rPr lang="en-GB" sz="1100" b="1" kern="1200" dirty="0" smtClean="0">
                          <a:solidFill>
                            <a:srgbClr val="00B050"/>
                          </a:solidFill>
                          <a:effectLst/>
                          <a:latin typeface="Century Gothic" pitchFamily="34" charset="0"/>
                          <a:ea typeface="+mn-ea"/>
                          <a:cs typeface="+mn-cs"/>
                        </a:rPr>
                        <a:t>Can</a:t>
                      </a:r>
                      <a:r>
                        <a:rPr lang="en-GB" sz="1100" b="1" kern="1200" baseline="0" dirty="0" smtClean="0">
                          <a:solidFill>
                            <a:srgbClr val="00B050"/>
                          </a:solidFill>
                          <a:effectLst/>
                          <a:latin typeface="Century Gothic" pitchFamily="34" charset="0"/>
                          <a:ea typeface="+mn-ea"/>
                          <a:cs typeface="+mn-cs"/>
                        </a:rPr>
                        <a:t> they identify common appliances that run on electricity?</a:t>
                      </a:r>
                    </a:p>
                    <a:p>
                      <a:pPr marL="171450" indent="-171450">
                        <a:buFont typeface="Arial" pitchFamily="34" charset="0"/>
                        <a:buChar char="•"/>
                      </a:pPr>
                      <a:r>
                        <a:rPr lang="en-GB" sz="1100" b="1" kern="1200" baseline="0" dirty="0" smtClean="0">
                          <a:solidFill>
                            <a:srgbClr val="00B050"/>
                          </a:solidFill>
                          <a:effectLst/>
                          <a:latin typeface="Century Gothic" pitchFamily="34" charset="0"/>
                          <a:ea typeface="+mn-ea"/>
                          <a:cs typeface="+mn-cs"/>
                        </a:rPr>
                        <a:t>Can they construct a simple series electric circuit?</a:t>
                      </a:r>
                    </a:p>
                    <a:p>
                      <a:pPr marL="171450" indent="-171450">
                        <a:buFont typeface="Arial" pitchFamily="34" charset="0"/>
                        <a:buChar char="•"/>
                      </a:pPr>
                      <a:r>
                        <a:rPr lang="en-GB" sz="1100" b="1" kern="1200" baseline="0" dirty="0" smtClean="0">
                          <a:solidFill>
                            <a:srgbClr val="00B050"/>
                          </a:solidFill>
                          <a:effectLst/>
                          <a:latin typeface="Century Gothic" pitchFamily="34" charset="0"/>
                          <a:ea typeface="+mn-ea"/>
                          <a:cs typeface="+mn-cs"/>
                        </a:rPr>
                        <a:t>Can they identify and name the basic part in a series circuit, including cells, wires, bulbs, switches and buzzers?</a:t>
                      </a:r>
                    </a:p>
                    <a:p>
                      <a:pPr marL="171450" indent="-171450">
                        <a:buFont typeface="Arial" pitchFamily="34" charset="0"/>
                        <a:buChar char="•"/>
                      </a:pPr>
                      <a:r>
                        <a:rPr lang="en-GB" sz="1100" b="1" kern="1200" baseline="0" dirty="0" smtClean="0">
                          <a:solidFill>
                            <a:srgbClr val="00B050"/>
                          </a:solidFill>
                          <a:effectLst/>
                          <a:latin typeface="Century Gothic" pitchFamily="34" charset="0"/>
                          <a:ea typeface="+mn-ea"/>
                          <a:cs typeface="+mn-cs"/>
                        </a:rPr>
                        <a:t>Can they identify whether or not a lamp will light in a  simple series circuit, based on whether or not the lamp is part of a complete loop with a battery?</a:t>
                      </a:r>
                    </a:p>
                    <a:p>
                      <a:pPr marL="171450" indent="-171450">
                        <a:buFont typeface="Arial" pitchFamily="34" charset="0"/>
                        <a:buChar char="•"/>
                      </a:pPr>
                      <a:r>
                        <a:rPr lang="en-GB" sz="1100" b="1" kern="1200" baseline="0" dirty="0" smtClean="0">
                          <a:solidFill>
                            <a:srgbClr val="00B050"/>
                          </a:solidFill>
                          <a:effectLst/>
                          <a:latin typeface="Century Gothic" pitchFamily="34" charset="0"/>
                          <a:ea typeface="+mn-ea"/>
                          <a:cs typeface="+mn-cs"/>
                        </a:rPr>
                        <a:t>Can they recognise that a switch opens and closes a circuit?</a:t>
                      </a:r>
                    </a:p>
                    <a:p>
                      <a:pPr marL="171450" indent="-171450">
                        <a:buFont typeface="Arial" pitchFamily="34" charset="0"/>
                        <a:buChar char="•"/>
                      </a:pPr>
                      <a:r>
                        <a:rPr lang="en-GB" sz="1100" b="1" kern="1200" baseline="0" dirty="0" smtClean="0">
                          <a:solidFill>
                            <a:srgbClr val="00B050"/>
                          </a:solidFill>
                          <a:effectLst/>
                          <a:latin typeface="Century Gothic" pitchFamily="34" charset="0"/>
                          <a:ea typeface="+mn-ea"/>
                          <a:cs typeface="+mn-cs"/>
                        </a:rPr>
                        <a:t>Can they associate a switch opening with whether or not a lamp lights in a simple series circuit?</a:t>
                      </a:r>
                    </a:p>
                    <a:p>
                      <a:pPr marL="171450" indent="-171450">
                        <a:buFont typeface="Arial" pitchFamily="34" charset="0"/>
                        <a:buChar char="•"/>
                      </a:pPr>
                      <a:r>
                        <a:rPr lang="en-GB" sz="1100" b="1" kern="1200" dirty="0" smtClean="0">
                          <a:solidFill>
                            <a:srgbClr val="00B050"/>
                          </a:solidFill>
                          <a:effectLst/>
                          <a:latin typeface="Century Gothic" pitchFamily="34" charset="0"/>
                          <a:ea typeface="+mn-ea"/>
                          <a:cs typeface="+mn-cs"/>
                        </a:rPr>
                        <a:t>Can they recognise some common conductors</a:t>
                      </a:r>
                      <a:r>
                        <a:rPr lang="en-GB" sz="1100" b="1" kern="1200" baseline="0" dirty="0" smtClean="0">
                          <a:solidFill>
                            <a:srgbClr val="00B050"/>
                          </a:solidFill>
                          <a:effectLst/>
                          <a:latin typeface="Century Gothic" pitchFamily="34" charset="0"/>
                          <a:ea typeface="+mn-ea"/>
                          <a:cs typeface="+mn-cs"/>
                        </a:rPr>
                        <a:t> and insulators?</a:t>
                      </a:r>
                    </a:p>
                    <a:p>
                      <a:pPr marL="171450" indent="-171450">
                        <a:buFont typeface="Arial" pitchFamily="34" charset="0"/>
                        <a:buChar char="•"/>
                      </a:pPr>
                      <a:r>
                        <a:rPr lang="en-GB" sz="1100" b="1" kern="1200" baseline="0" dirty="0" smtClean="0">
                          <a:solidFill>
                            <a:srgbClr val="00B050"/>
                          </a:solidFill>
                          <a:effectLst/>
                          <a:latin typeface="Century Gothic" pitchFamily="34" charset="0"/>
                          <a:ea typeface="+mn-ea"/>
                          <a:cs typeface="+mn-cs"/>
                        </a:rPr>
                        <a:t>Can they associate metals with being good conductors?</a:t>
                      </a:r>
                      <a:endParaRPr lang="en-GB" sz="1100" b="1" kern="1200" dirty="0" smtClean="0">
                        <a:solidFill>
                          <a:srgbClr val="00B050"/>
                        </a:solidFill>
                        <a:effectLst/>
                        <a:latin typeface="Century Gothic" pitchFamily="34" charset="0"/>
                        <a:ea typeface="+mn-ea"/>
                        <a:cs typeface="+mn-cs"/>
                      </a:endParaRPr>
                    </a:p>
                    <a:p>
                      <a:endParaRPr lang="en-GB" sz="1100" dirty="0">
                        <a:solidFill>
                          <a:srgbClr val="00B050"/>
                        </a:solidFill>
                      </a:endParaRPr>
                    </a:p>
                  </a:txBody>
                  <a:tcPr marL="68580" marR="68580" marT="0" marB="0">
                    <a:solidFill>
                      <a:schemeClr val="accent5">
                        <a:lumMod val="20000"/>
                        <a:lumOff val="80000"/>
                      </a:schemeClr>
                    </a:solidFill>
                  </a:tcPr>
                </a:tc>
              </a:tr>
              <a:tr h="365187">
                <a:tc gridSpan="2">
                  <a:txBody>
                    <a:bodyPr/>
                    <a:lstStyle/>
                    <a:p>
                      <a:pPr marL="342900" marR="0" lvl="0" indent="-342900" algn="ctr" defTabSz="914400" rtl="0" eaLnBrk="1" fontAlgn="auto" latinLnBrk="0" hangingPunct="1">
                        <a:lnSpc>
                          <a:spcPct val="100000"/>
                        </a:lnSpc>
                        <a:spcBef>
                          <a:spcPts val="0"/>
                        </a:spcBef>
                        <a:spcAft>
                          <a:spcPts val="0"/>
                        </a:spcAft>
                        <a:buClrTx/>
                        <a:buSzTx/>
                        <a:buFont typeface="Century Gothic"/>
                        <a:buNone/>
                        <a:tabLst/>
                        <a:defRPr/>
                      </a:pPr>
                      <a:r>
                        <a:rPr lang="en-GB" sz="1800" b="1" dirty="0" smtClean="0">
                          <a:latin typeface="Century Gothic" pitchFamily="34" charset="0"/>
                        </a:rPr>
                        <a:t>Year 4 (Challenging)</a:t>
                      </a:r>
                    </a:p>
                  </a:txBody>
                  <a:tcPr marL="68580" marR="68580" marT="0" marB="0" anchor="ctr">
                    <a:solidFill>
                      <a:schemeClr val="accent1">
                        <a:lumMod val="40000"/>
                        <a:lumOff val="60000"/>
                      </a:schemeClr>
                    </a:solidFill>
                  </a:tcPr>
                </a:tc>
                <a:tc hMerge="1">
                  <a:txBody>
                    <a:bodyPr/>
                    <a:lstStyle/>
                    <a:p>
                      <a:pPr marL="342900" lvl="0" indent="-342900">
                        <a:spcAft>
                          <a:spcPts val="0"/>
                        </a:spcAft>
                        <a:buFont typeface="Century Gothic"/>
                        <a:buChar char="-"/>
                      </a:pPr>
                      <a:endParaRPr lang="en-GB" sz="1200" dirty="0">
                        <a:latin typeface="Century Gothic" pitchFamily="34" charset="0"/>
                        <a:ea typeface="Times New Roman"/>
                        <a:cs typeface="Lucida Sans Unicode"/>
                      </a:endParaRPr>
                    </a:p>
                  </a:txBody>
                  <a:tcPr marL="68580" marR="68580" marT="0" marB="0"/>
                </a:tc>
              </a:tr>
              <a:tr h="1120060">
                <a:tc>
                  <a:txBody>
                    <a:bodyPr/>
                    <a:lstStyle/>
                    <a:p>
                      <a:pPr marL="171450" lvl="0" indent="-171450">
                        <a:spcAft>
                          <a:spcPts val="0"/>
                        </a:spcAft>
                        <a:buFont typeface="Arial" pitchFamily="34" charset="0"/>
                        <a:buChar char="•"/>
                      </a:pPr>
                      <a:r>
                        <a:rPr lang="en-GB" sz="1100" dirty="0" smtClean="0">
                          <a:latin typeface="Century Gothic" pitchFamily="34" charset="0"/>
                          <a:ea typeface="Times New Roman"/>
                          <a:cs typeface="Lucida Sans Unicode"/>
                        </a:rPr>
                        <a:t>Can they explain why sound gets fainter or louder according to the distance?</a:t>
                      </a:r>
                    </a:p>
                    <a:p>
                      <a:pPr marL="171450" lvl="0" indent="-171450">
                        <a:spcAft>
                          <a:spcPts val="0"/>
                        </a:spcAft>
                        <a:buFont typeface="Arial" pitchFamily="34" charset="0"/>
                        <a:buChar char="•"/>
                      </a:pPr>
                      <a:r>
                        <a:rPr lang="en-GB" sz="1100" dirty="0" smtClean="0">
                          <a:latin typeface="Century Gothic" pitchFamily="34" charset="0"/>
                          <a:ea typeface="Times New Roman"/>
                          <a:cs typeface="Lucida Sans Unicode"/>
                        </a:rPr>
                        <a:t>Can they explain how pitch and volume can be changed</a:t>
                      </a:r>
                      <a:r>
                        <a:rPr lang="en-GB" sz="1100" baseline="0" dirty="0" smtClean="0">
                          <a:latin typeface="Century Gothic" pitchFamily="34" charset="0"/>
                          <a:ea typeface="Times New Roman"/>
                          <a:cs typeface="Lucida Sans Unicode"/>
                        </a:rPr>
                        <a:t> in a variety of ways?</a:t>
                      </a:r>
                      <a:endParaRPr lang="en-GB" sz="1100" dirty="0" smtClean="0">
                        <a:latin typeface="Century Gothic" pitchFamily="34" charset="0"/>
                        <a:ea typeface="Times New Roman"/>
                        <a:cs typeface="Lucida Sans Unicode"/>
                      </a:endParaRPr>
                    </a:p>
                    <a:p>
                      <a:pPr marL="171450" lvl="0" indent="-171450">
                        <a:spcAft>
                          <a:spcPts val="0"/>
                        </a:spcAft>
                        <a:buFont typeface="Arial" pitchFamily="34" charset="0"/>
                        <a:buChar char="•"/>
                      </a:pPr>
                      <a:r>
                        <a:rPr lang="en-GB" sz="1100" dirty="0" smtClean="0">
                          <a:latin typeface="Century Gothic" pitchFamily="34" charset="0"/>
                          <a:ea typeface="Times New Roman"/>
                          <a:cs typeface="Lucida Sans Unicode"/>
                        </a:rPr>
                        <a:t>Can they work out which materials give</a:t>
                      </a:r>
                      <a:r>
                        <a:rPr lang="en-GB" sz="1100" baseline="0" dirty="0" smtClean="0">
                          <a:latin typeface="Century Gothic" pitchFamily="34" charset="0"/>
                          <a:ea typeface="Times New Roman"/>
                          <a:cs typeface="Lucida Sans Unicode"/>
                        </a:rPr>
                        <a:t> the best insulation for sound?</a:t>
                      </a:r>
                      <a:endParaRPr lang="en-GB" sz="1100" dirty="0" smtClean="0">
                        <a:latin typeface="Century Gothic" pitchFamily="34" charset="0"/>
                        <a:ea typeface="Times New Roman"/>
                        <a:cs typeface="Lucida Sans Unicode"/>
                      </a:endParaRPr>
                    </a:p>
                  </a:txBody>
                  <a:tcPr marL="68580" marR="68580" marT="0" marB="0">
                    <a:solidFill>
                      <a:schemeClr val="accent5">
                        <a:lumMod val="20000"/>
                        <a:lumOff val="80000"/>
                      </a:schemeClr>
                    </a:solidFill>
                  </a:tcPr>
                </a:tc>
                <a:tc>
                  <a:txBody>
                    <a:bodyPr/>
                    <a:lstStyle/>
                    <a:p>
                      <a:pPr marL="171450" indent="-171450">
                        <a:buFont typeface="Arial" pitchFamily="34" charset="0"/>
                        <a:buChar char="•"/>
                      </a:pPr>
                      <a:r>
                        <a:rPr lang="en-GB" sz="1100" dirty="0" smtClean="0">
                          <a:latin typeface="Century Gothic" pitchFamily="34" charset="0"/>
                        </a:rPr>
                        <a:t>Can they explain how a bulb might get lighter?</a:t>
                      </a:r>
                    </a:p>
                    <a:p>
                      <a:pPr marL="171450" indent="-171450">
                        <a:buFont typeface="Arial" pitchFamily="34" charset="0"/>
                        <a:buChar char="•"/>
                      </a:pPr>
                      <a:r>
                        <a:rPr lang="en-GB" sz="1100" dirty="0" smtClean="0">
                          <a:latin typeface="Century Gothic" pitchFamily="34" charset="0"/>
                        </a:rPr>
                        <a:t>Can they recognise if all metals are conductors of electricity?</a:t>
                      </a:r>
                    </a:p>
                    <a:p>
                      <a:pPr marL="171450" indent="-171450">
                        <a:buFont typeface="Arial" pitchFamily="34" charset="0"/>
                        <a:buChar char="•"/>
                      </a:pPr>
                      <a:r>
                        <a:rPr lang="en-GB" sz="1100" dirty="0" smtClean="0">
                          <a:latin typeface="Century Gothic" pitchFamily="34" charset="0"/>
                        </a:rPr>
                        <a:t>Can they work out which metals can be used to connect across a gap in a circuit?</a:t>
                      </a:r>
                    </a:p>
                    <a:p>
                      <a:pPr marL="171450" indent="-171450">
                        <a:buFont typeface="Arial" pitchFamily="34" charset="0"/>
                        <a:buChar char="•"/>
                      </a:pPr>
                      <a:r>
                        <a:rPr lang="en-GB" sz="1100" dirty="0" smtClean="0">
                          <a:latin typeface="Century Gothic" pitchFamily="34" charset="0"/>
                        </a:rPr>
                        <a:t>Can they</a:t>
                      </a:r>
                      <a:r>
                        <a:rPr lang="en-GB" sz="1100" baseline="0" dirty="0" smtClean="0">
                          <a:latin typeface="Century Gothic" pitchFamily="34" charset="0"/>
                        </a:rPr>
                        <a:t> explain why cautions are necessary for working safely with electricity? </a:t>
                      </a:r>
                      <a:endParaRPr lang="en-GB" sz="1100" dirty="0" smtClean="0">
                        <a:latin typeface="Century Gothic" pitchFamily="34" charset="0"/>
                      </a:endParaRPr>
                    </a:p>
                  </a:txBody>
                  <a:tcPr marL="68580" marR="68580" marT="0" marB="0">
                    <a:solidFill>
                      <a:schemeClr val="accent5">
                        <a:lumMod val="20000"/>
                        <a:lumOff val="80000"/>
                      </a:schemeClr>
                    </a:solidFill>
                  </a:tcPr>
                </a:tc>
              </a:tr>
            </a:tbl>
          </a:graphicData>
        </a:graphic>
      </p:graphicFrame>
      <p:sp>
        <p:nvSpPr>
          <p:cNvPr id="2" name="Footer Placeholder 1"/>
          <p:cNvSpPr>
            <a:spLocks noGrp="1"/>
          </p:cNvSpPr>
          <p:nvPr>
            <p:ph type="ftr" sz="quarter" idx="11"/>
          </p:nvPr>
        </p:nvSpPr>
        <p:spPr/>
        <p:txBody>
          <a:bodyPr/>
          <a:lstStyle/>
          <a:p>
            <a:r>
              <a:rPr lang="en-GB" dirty="0" smtClean="0"/>
              <a:t>©  Focus Education 2014</a:t>
            </a:r>
            <a:endParaRPr lang="en-GB" dirty="0"/>
          </a:p>
        </p:txBody>
      </p:sp>
    </p:spTree>
    <p:extLst>
      <p:ext uri="{BB962C8B-B14F-4D97-AF65-F5344CB8AC3E}">
        <p14:creationId xmlns:p14="http://schemas.microsoft.com/office/powerpoint/2010/main" val="29130490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11211629"/>
              </p:ext>
            </p:extLst>
          </p:nvPr>
        </p:nvGraphicFramePr>
        <p:xfrm>
          <a:off x="575556" y="558800"/>
          <a:ext cx="7992888" cy="5674360"/>
        </p:xfrm>
        <a:graphic>
          <a:graphicData uri="http://schemas.openxmlformats.org/drawingml/2006/table">
            <a:tbl>
              <a:tblPr firstRow="1" bandRow="1">
                <a:tableStyleId>{5C22544A-7EE6-4342-B048-85BDC9FD1C3A}</a:tableStyleId>
              </a:tblPr>
              <a:tblGrid>
                <a:gridCol w="3996444"/>
                <a:gridCol w="3996444"/>
              </a:tblGrid>
              <a:tr h="370840">
                <a:tc gridSpan="2">
                  <a:txBody>
                    <a:bodyPr/>
                    <a:lstStyle/>
                    <a:p>
                      <a:r>
                        <a:rPr lang="en-GB" sz="1800" dirty="0" smtClean="0">
                          <a:latin typeface="Century Gothic" pitchFamily="34" charset="0"/>
                        </a:rPr>
                        <a:t>National Curriculum Requirements of History at Key Stage</a:t>
                      </a:r>
                      <a:r>
                        <a:rPr lang="en-GB" sz="1800" baseline="0" dirty="0" smtClean="0">
                          <a:latin typeface="Century Gothic" pitchFamily="34" charset="0"/>
                        </a:rPr>
                        <a:t> 2</a:t>
                      </a:r>
                      <a:endParaRPr lang="en-GB" sz="1800" dirty="0">
                        <a:latin typeface="Century Gothic" pitchFamily="34" charset="0"/>
                      </a:endParaRPr>
                    </a:p>
                  </a:txBody>
                  <a:tcPr/>
                </a:tc>
                <a:tc hMerge="1">
                  <a:txBody>
                    <a:bodyPr/>
                    <a:lstStyle/>
                    <a:p>
                      <a:endParaRPr lang="en-GB"/>
                    </a:p>
                  </a:txBody>
                  <a:tcPr/>
                </a:tc>
              </a:tr>
              <a:tr h="370840">
                <a:tc gridSpan="2">
                  <a:txBody>
                    <a:bodyPr/>
                    <a:lstStyle/>
                    <a:p>
                      <a:r>
                        <a:rPr lang="en-GB" sz="1400" b="0" i="0" u="none" strike="noStrike" kern="1200" baseline="0" dirty="0" smtClean="0">
                          <a:solidFill>
                            <a:srgbClr val="FF33CC"/>
                          </a:solidFill>
                          <a:latin typeface="Century Gothic" panose="020B0502020202020204" pitchFamily="34" charset="0"/>
                          <a:ea typeface="+mn-ea"/>
                          <a:cs typeface="+mn-cs"/>
                        </a:rPr>
                        <a:t>Pupils should continue to develop a chronologically secure knowledge and understanding of British, local and world history, establishing clear narratives within and across the periods they study. They should note connections, contrasts and trends over time and develop the appropriate use of historical terms. They should regularly address and sometimes devise historically valid questions about change, cause, similarity and difference, and significance. They should construct informed responses that involve thoughtful selection and organisation of relevant historical information. They should understand how our knowledge of the past is constructed from a range of sources and that different versions of past events may exist, giving some reasons for this. </a:t>
                      </a:r>
                    </a:p>
                    <a:p>
                      <a:r>
                        <a:rPr lang="en-GB" sz="1400" b="0" i="0" u="none" strike="noStrike" kern="1200" baseline="0" dirty="0" smtClean="0">
                          <a:solidFill>
                            <a:srgbClr val="FF33CC"/>
                          </a:solidFill>
                          <a:latin typeface="Century Gothic" panose="020B0502020202020204" pitchFamily="34" charset="0"/>
                          <a:ea typeface="+mn-ea"/>
                          <a:cs typeface="+mn-cs"/>
                        </a:rPr>
                        <a:t>In planning to ensure the progression described above through teaching the British, local and world history outlined below, teachers should combine overview and depth studies to help pupils understand both the long arc of development and the complexity of specific aspects of the content. </a:t>
                      </a:r>
                      <a:endParaRPr lang="en-GB" sz="1400" kern="1200" dirty="0" smtClean="0">
                        <a:solidFill>
                          <a:srgbClr val="FF33CC"/>
                        </a:solidFill>
                        <a:effectLst/>
                        <a:latin typeface="Century Gothic" pitchFamily="34" charset="0"/>
                        <a:ea typeface="+mn-ea"/>
                        <a:cs typeface="+mn-cs"/>
                      </a:endParaRPr>
                    </a:p>
                  </a:txBody>
                  <a:tcPr/>
                </a:tc>
                <a:tc hMerge="1">
                  <a:txBody>
                    <a:bodyPr/>
                    <a:lstStyle/>
                    <a:p>
                      <a:endParaRPr lang="en-GB"/>
                    </a:p>
                  </a:txBody>
                  <a:tcPr/>
                </a:tc>
              </a:tr>
              <a:tr h="28231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Pupils should be taught about:  </a:t>
                      </a:r>
                      <a:endParaRPr lang="en-GB" sz="1600" b="0" i="0" u="none" strike="noStrike" kern="1200" baseline="0" dirty="0" smtClean="0">
                        <a:solidFill>
                          <a:schemeClr val="dk1"/>
                        </a:solidFill>
                        <a:latin typeface="Century Gothic" pitchFamily="34" charset="0"/>
                        <a:ea typeface="+mn-ea"/>
                        <a:cs typeface="+mn-cs"/>
                      </a:endParaRPr>
                    </a:p>
                  </a:txBody>
                  <a:tcPr/>
                </a:tc>
                <a:tc hMerge="1">
                  <a:txBody>
                    <a:bodyPr/>
                    <a:lstStyle/>
                    <a:p>
                      <a:endParaRPr lang="en-GB"/>
                    </a:p>
                  </a:txBody>
                  <a:tcPr/>
                </a:tc>
              </a:tr>
              <a:tr h="370840">
                <a:tc>
                  <a:txBody>
                    <a:bodyPr/>
                    <a:lstStyle/>
                    <a:p>
                      <a:r>
                        <a:rPr lang="en-GB" sz="1400" b="1" i="0" u="none" strike="noStrike" kern="1200" baseline="0" dirty="0" smtClean="0">
                          <a:solidFill>
                            <a:schemeClr val="dk1"/>
                          </a:solidFill>
                          <a:latin typeface="Century Gothic" panose="020B0502020202020204" pitchFamily="34" charset="0"/>
                          <a:ea typeface="+mn-ea"/>
                          <a:cs typeface="+mn-cs"/>
                        </a:rPr>
                        <a:t>Changes in Britain from the Stone Age to the Iron Age </a:t>
                      </a:r>
                    </a:p>
                    <a:p>
                      <a:r>
                        <a:rPr lang="en-GB" sz="1200" b="0" i="0" u="none" strike="noStrike" kern="1200" baseline="0" dirty="0" smtClean="0">
                          <a:solidFill>
                            <a:schemeClr val="dk1"/>
                          </a:solidFill>
                          <a:latin typeface="Century Gothic" panose="020B0502020202020204" pitchFamily="34" charset="0"/>
                          <a:ea typeface="+mn-ea"/>
                          <a:cs typeface="+mn-cs"/>
                        </a:rPr>
                        <a:t>This could include: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late Neolithic hunter-gatherers and early farmers, e.g. Skara Brae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Bronze Age religion, technology and travel, e.g. Stonehenge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Iron Age hill forts: tribal kingdoms, farming, art and culture </a:t>
                      </a:r>
                    </a:p>
                  </a:txBody>
                  <a:tcPr/>
                </a:tc>
                <a:tc>
                  <a:txBody>
                    <a:bodyPr/>
                    <a:lstStyle/>
                    <a:p>
                      <a:r>
                        <a:rPr lang="en-GB" sz="1400" b="1" i="0" u="none" strike="noStrike" kern="1200" baseline="0" dirty="0" smtClean="0">
                          <a:solidFill>
                            <a:schemeClr val="dk1"/>
                          </a:solidFill>
                          <a:latin typeface="Century Gothic" panose="020B0502020202020204" pitchFamily="34" charset="0"/>
                          <a:ea typeface="+mn-ea"/>
                          <a:cs typeface="+mn-cs"/>
                        </a:rPr>
                        <a:t>The Roman Empire and its impact on Britain </a:t>
                      </a:r>
                    </a:p>
                    <a:p>
                      <a:r>
                        <a:rPr lang="en-GB" sz="1200" b="0" i="0" u="none" strike="noStrike" kern="1200" baseline="0" dirty="0" smtClean="0">
                          <a:solidFill>
                            <a:schemeClr val="dk1"/>
                          </a:solidFill>
                          <a:latin typeface="Century Gothic" panose="020B0502020202020204" pitchFamily="34" charset="0"/>
                          <a:ea typeface="+mn-ea"/>
                          <a:cs typeface="+mn-cs"/>
                        </a:rPr>
                        <a:t>This could include: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Julius Caesar’s attempted invasion in 55-54 BC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the Roman Empire by AD 42 and the power of its army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successful invasion by Claudius and conquest, including Hadrian’s Wall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British resistance, e.g. Boudica </a:t>
                      </a:r>
                    </a:p>
                    <a:p>
                      <a:pPr marL="171450" indent="-171450">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“Romanisation” of Britain: sites such as Caerwent and the impact of technology, culture and beliefs, including early Christianity </a:t>
                      </a:r>
                    </a:p>
                  </a:txBody>
                  <a:tcPr/>
                </a:tc>
              </a:tr>
            </a:tbl>
          </a:graphicData>
        </a:graphic>
      </p:graphicFrame>
      <p:sp>
        <p:nvSpPr>
          <p:cNvPr id="2" name="Footer Placeholder 1"/>
          <p:cNvSpPr>
            <a:spLocks noGrp="1"/>
          </p:cNvSpPr>
          <p:nvPr>
            <p:ph type="ftr" sz="quarter" idx="11"/>
          </p:nvPr>
        </p:nvSpPr>
        <p:spPr/>
        <p:txBody>
          <a:bodyPr/>
          <a:lstStyle/>
          <a:p>
            <a:r>
              <a:rPr lang="en-GB" dirty="0" smtClean="0"/>
              <a:t>©  Focus Education 2014</a:t>
            </a:r>
            <a:endParaRPr lang="en-GB" dirty="0"/>
          </a:p>
        </p:txBody>
      </p:sp>
      <p:sp>
        <p:nvSpPr>
          <p:cNvPr id="3" name="Slide Number Placeholder 2"/>
          <p:cNvSpPr>
            <a:spLocks noGrp="1"/>
          </p:cNvSpPr>
          <p:nvPr>
            <p:ph type="sldNum" sz="quarter" idx="12"/>
          </p:nvPr>
        </p:nvSpPr>
        <p:spPr/>
        <p:txBody>
          <a:bodyPr/>
          <a:lstStyle/>
          <a:p>
            <a:fld id="{F018F763-0A08-4345-8DC5-041F93520593}" type="slidenum">
              <a:rPr lang="en-GB" smtClean="0"/>
              <a:pPr/>
              <a:t>10</a:t>
            </a:fld>
            <a:endParaRPr lang="en-GB" dirty="0"/>
          </a:p>
        </p:txBody>
      </p:sp>
    </p:spTree>
    <p:extLst>
      <p:ext uri="{BB962C8B-B14F-4D97-AF65-F5344CB8AC3E}">
        <p14:creationId xmlns:p14="http://schemas.microsoft.com/office/powerpoint/2010/main" val="27555605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78531415"/>
              </p:ext>
            </p:extLst>
          </p:nvPr>
        </p:nvGraphicFramePr>
        <p:xfrm>
          <a:off x="431540" y="1579880"/>
          <a:ext cx="8280920" cy="3698240"/>
        </p:xfrm>
        <a:graphic>
          <a:graphicData uri="http://schemas.openxmlformats.org/drawingml/2006/table">
            <a:tbl>
              <a:tblPr firstRow="1" bandRow="1">
                <a:tableStyleId>{5C22544A-7EE6-4342-B048-85BDC9FD1C3A}</a:tableStyleId>
              </a:tblPr>
              <a:tblGrid>
                <a:gridCol w="4140460"/>
                <a:gridCol w="4140460"/>
              </a:tblGrid>
              <a:tr h="370840">
                <a:tc gridSpan="2">
                  <a:txBody>
                    <a:bodyPr/>
                    <a:lstStyle/>
                    <a:p>
                      <a:pPr algn="ctr"/>
                      <a:r>
                        <a:rPr lang="en-GB" sz="1800" dirty="0" smtClean="0">
                          <a:latin typeface="Century Gothic" pitchFamily="34" charset="0"/>
                        </a:rPr>
                        <a:t>National Curriculum Requirements of History at Key Stage</a:t>
                      </a:r>
                      <a:r>
                        <a:rPr lang="en-GB" sz="1800" baseline="0" dirty="0" smtClean="0">
                          <a:latin typeface="Century Gothic" pitchFamily="34" charset="0"/>
                        </a:rPr>
                        <a:t> 2</a:t>
                      </a:r>
                      <a:endParaRPr lang="en-GB" sz="1800" dirty="0">
                        <a:latin typeface="Century Gothic" pitchFamily="34" charset="0"/>
                      </a:endParaRPr>
                    </a:p>
                  </a:txBody>
                  <a:tcPr/>
                </a:tc>
                <a:tc hMerge="1">
                  <a:txBody>
                    <a:bodyPr/>
                    <a:lstStyle/>
                    <a:p>
                      <a:endParaRPr lang="en-GB"/>
                    </a:p>
                  </a:txBody>
                  <a:tcPr/>
                </a:tc>
              </a:tr>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Pupils should be taught about:  </a:t>
                      </a:r>
                      <a:endParaRPr lang="en-GB" sz="1400" b="0" i="0" u="none" strike="noStrike" kern="1200" baseline="0" dirty="0" smtClean="0">
                        <a:solidFill>
                          <a:schemeClr val="dk1"/>
                        </a:solidFill>
                        <a:latin typeface="Century Gothic" pitchFamily="34" charset="0"/>
                        <a:ea typeface="+mn-ea"/>
                        <a:cs typeface="+mn-cs"/>
                      </a:endParaRPr>
                    </a:p>
                  </a:txBody>
                  <a:tcPr/>
                </a:tc>
                <a:tc hMerge="1">
                  <a:txBody>
                    <a:bodyPr/>
                    <a:lstStyle/>
                    <a:p>
                      <a:endParaRPr lang="en-GB"/>
                    </a:p>
                  </a:txBody>
                  <a:tcPr/>
                </a:tc>
              </a:tr>
              <a:tr h="370840">
                <a:tc>
                  <a:txBody>
                    <a:bodyPr/>
                    <a:lstStyle/>
                    <a:p>
                      <a:r>
                        <a:rPr lang="en-GB" sz="1400" b="1" i="0" u="none" strike="noStrike" kern="1200" baseline="0" dirty="0" smtClean="0">
                          <a:solidFill>
                            <a:srgbClr val="FF33CC"/>
                          </a:solidFill>
                          <a:latin typeface="Century Gothic" panose="020B0502020202020204" pitchFamily="34" charset="0"/>
                          <a:ea typeface="+mn-ea"/>
                          <a:cs typeface="+mn-cs"/>
                        </a:rPr>
                        <a:t>The achievements of the earliest civilizations </a:t>
                      </a:r>
                      <a:r>
                        <a:rPr lang="en-GB" sz="1400" b="0" i="0" u="none" strike="noStrike" kern="1200" baseline="0" dirty="0" smtClean="0">
                          <a:solidFill>
                            <a:srgbClr val="FF33CC"/>
                          </a:solidFill>
                          <a:latin typeface="Century Gothic" panose="020B0502020202020204" pitchFamily="34" charset="0"/>
                          <a:ea typeface="+mn-ea"/>
                          <a:cs typeface="+mn-cs"/>
                        </a:rPr>
                        <a:t>– an overview of where and when the first civilizations appeared and a depth study of one of the following: Ancient Sumer; The Indus Valley; </a:t>
                      </a:r>
                      <a:r>
                        <a:rPr lang="en-GB" sz="1400" b="1" i="0" u="none" strike="noStrike" kern="1200" baseline="0" dirty="0" smtClean="0">
                          <a:solidFill>
                            <a:srgbClr val="FF33CC"/>
                          </a:solidFill>
                          <a:latin typeface="Century Gothic" panose="020B0502020202020204" pitchFamily="34" charset="0"/>
                          <a:ea typeface="+mn-ea"/>
                          <a:cs typeface="+mn-cs"/>
                        </a:rPr>
                        <a:t>Ancient Egypt;</a:t>
                      </a:r>
                      <a:r>
                        <a:rPr lang="en-GB" sz="1400" b="0" i="0" u="none" strike="noStrike" kern="1200" baseline="0" dirty="0" smtClean="0">
                          <a:solidFill>
                            <a:srgbClr val="FF33CC"/>
                          </a:solidFill>
                          <a:latin typeface="Century Gothic" panose="020B0502020202020204" pitchFamily="34" charset="0"/>
                          <a:ea typeface="+mn-ea"/>
                          <a:cs typeface="+mn-cs"/>
                        </a:rPr>
                        <a:t> The Shang Dynasty of Ancient China. </a:t>
                      </a:r>
                    </a:p>
                  </a:txBody>
                  <a:tcPr/>
                </a:tc>
                <a:tc>
                  <a:txBody>
                    <a:bodyPr/>
                    <a:lstStyle/>
                    <a:p>
                      <a:r>
                        <a:rPr lang="en-GB" sz="1400" b="1" i="0" u="none" strike="noStrike" kern="1200" baseline="0" dirty="0" smtClean="0">
                          <a:solidFill>
                            <a:schemeClr val="dk1"/>
                          </a:solidFill>
                          <a:latin typeface="Century Gothic" panose="020B0502020202020204" pitchFamily="34" charset="0"/>
                          <a:ea typeface="+mn-ea"/>
                          <a:cs typeface="+mn-cs"/>
                        </a:rPr>
                        <a:t>Ancient Greece </a:t>
                      </a:r>
                      <a:r>
                        <a:rPr lang="en-GB" sz="1400" b="0" i="0" u="none" strike="noStrike" kern="1200" baseline="0" dirty="0" smtClean="0">
                          <a:solidFill>
                            <a:schemeClr val="dk1"/>
                          </a:solidFill>
                          <a:latin typeface="Century Gothic" panose="020B0502020202020204" pitchFamily="34" charset="0"/>
                          <a:ea typeface="+mn-ea"/>
                          <a:cs typeface="+mn-cs"/>
                        </a:rPr>
                        <a:t>– a study of Greek life and achievements and their influence on the western world. </a:t>
                      </a:r>
                    </a:p>
                    <a:p>
                      <a:endParaRPr lang="en-GB" sz="1400" b="0" i="0" u="none" strike="noStrike" kern="1200" baseline="0" dirty="0" smtClean="0">
                        <a:solidFill>
                          <a:schemeClr val="dk1"/>
                        </a:solidFill>
                        <a:latin typeface="Century Gothic" panose="020B0502020202020204" pitchFamily="34" charset="0"/>
                        <a:ea typeface="+mn-ea"/>
                        <a:cs typeface="+mn-cs"/>
                      </a:endParaRPr>
                    </a:p>
                  </a:txBody>
                  <a:tcPr/>
                </a:tc>
              </a:tr>
              <a:tr h="370840">
                <a:tc>
                  <a:txBody>
                    <a:bodyPr/>
                    <a:lstStyle/>
                    <a:p>
                      <a:r>
                        <a:rPr lang="en-GB" sz="1400" b="1" i="0" u="none" strike="noStrike" kern="1200" baseline="0" dirty="0" smtClean="0">
                          <a:solidFill>
                            <a:schemeClr val="dk1"/>
                          </a:solidFill>
                          <a:latin typeface="Century Gothic" panose="020B0502020202020204" pitchFamily="34" charset="0"/>
                          <a:ea typeface="+mn-ea"/>
                          <a:cs typeface="+mn-cs"/>
                        </a:rPr>
                        <a:t>A non-European society that provides contrasts with British history </a:t>
                      </a:r>
                      <a:r>
                        <a:rPr lang="en-GB" sz="1400" b="0" i="0" u="none" strike="noStrike" kern="1200" baseline="0" dirty="0" smtClean="0">
                          <a:solidFill>
                            <a:schemeClr val="dk1"/>
                          </a:solidFill>
                          <a:latin typeface="Century Gothic" panose="020B0502020202020204" pitchFamily="34" charset="0"/>
                          <a:ea typeface="+mn-ea"/>
                          <a:cs typeface="+mn-cs"/>
                        </a:rPr>
                        <a:t>- one study chosen from: early Islamic civilization, including a study of Baghdad c. AD 900; Mayan civilization c. AD 900; Benin (West Africa) c. AD 900-1300. </a:t>
                      </a:r>
                    </a:p>
                    <a:p>
                      <a:endParaRPr lang="en-GB" sz="1400" b="0" i="0" u="none" strike="noStrike" kern="1200" baseline="0" dirty="0" smtClean="0">
                        <a:solidFill>
                          <a:schemeClr val="dk1"/>
                        </a:solidFill>
                        <a:latin typeface="Century Gothic" panose="020B0502020202020204" pitchFamily="34" charset="0"/>
                        <a:ea typeface="+mn-ea"/>
                        <a:cs typeface="+mn-cs"/>
                      </a:endParaRPr>
                    </a:p>
                  </a:txBody>
                  <a:tcPr/>
                </a:tc>
                <a:tc>
                  <a:txBody>
                    <a:bodyPr/>
                    <a:lstStyle/>
                    <a:p>
                      <a:endParaRPr lang="en-GB" sz="1400" b="0" i="0" u="none" strike="noStrike" kern="1200" baseline="0" dirty="0" smtClean="0">
                        <a:solidFill>
                          <a:schemeClr val="dk1"/>
                        </a:solidFill>
                        <a:latin typeface="Century Gothic" panose="020B0502020202020204" pitchFamily="34" charset="0"/>
                        <a:ea typeface="+mn-ea"/>
                        <a:cs typeface="+mn-cs"/>
                      </a:endParaRPr>
                    </a:p>
                  </a:txBody>
                  <a:tcPr/>
                </a:tc>
              </a:tr>
            </a:tbl>
          </a:graphicData>
        </a:graphic>
      </p:graphicFrame>
    </p:spTree>
    <p:extLst>
      <p:ext uri="{BB962C8B-B14F-4D97-AF65-F5344CB8AC3E}">
        <p14:creationId xmlns:p14="http://schemas.microsoft.com/office/powerpoint/2010/main" val="10631530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p:cNvGraphicFramePr>
          <p:nvPr>
            <p:extLst>
              <p:ext uri="{D42A27DB-BD31-4B8C-83A1-F6EECF244321}">
                <p14:modId xmlns:p14="http://schemas.microsoft.com/office/powerpoint/2010/main" val="4265513004"/>
              </p:ext>
            </p:extLst>
          </p:nvPr>
        </p:nvGraphicFramePr>
        <p:xfrm>
          <a:off x="246348" y="188640"/>
          <a:ext cx="8651304" cy="6178662"/>
        </p:xfrm>
        <a:graphic>
          <a:graphicData uri="http://schemas.openxmlformats.org/drawingml/2006/table">
            <a:tbl>
              <a:tblPr firstRow="1" bandRow="1">
                <a:tableStyleId>{5C22544A-7EE6-4342-B048-85BDC9FD1C3A}</a:tableStyleId>
              </a:tblPr>
              <a:tblGrid>
                <a:gridCol w="2883768"/>
                <a:gridCol w="2883768"/>
                <a:gridCol w="2883768"/>
              </a:tblGrid>
              <a:tr h="370840">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latin typeface="Century Gothic" pitchFamily="34" charset="0"/>
                        </a:rPr>
                        <a:t>Knowledge, Skills and Understanding  breakdown for</a:t>
                      </a:r>
                      <a:r>
                        <a:rPr lang="en-GB" sz="2000" baseline="0" dirty="0" smtClean="0">
                          <a:latin typeface="Century Gothic" pitchFamily="34" charset="0"/>
                        </a:rPr>
                        <a:t> </a:t>
                      </a:r>
                    </a:p>
                    <a:p>
                      <a:pPr algn="ctr"/>
                      <a:r>
                        <a:rPr lang="en-GB" sz="2000" dirty="0" smtClean="0">
                          <a:latin typeface="Century Gothic" pitchFamily="34" charset="0"/>
                        </a:rPr>
                        <a:t>History</a:t>
                      </a:r>
                      <a:endParaRPr lang="en-GB" sz="2000" dirty="0">
                        <a:solidFill>
                          <a:schemeClr val="bg1"/>
                        </a:solidFill>
                        <a:latin typeface="Century Gothic" pitchFamily="34" charset="0"/>
                      </a:endParaRPr>
                    </a:p>
                  </a:txBody>
                  <a:tcPr marT="45713" marB="45713"/>
                </a:tc>
                <a:tc hMerge="1">
                  <a:txBody>
                    <a:bodyPr/>
                    <a:lstStyle/>
                    <a:p>
                      <a:endParaRPr lang="en-GB"/>
                    </a:p>
                  </a:txBody>
                  <a:tcPr/>
                </a:tc>
                <a:tc hMerge="1">
                  <a:txBody>
                    <a:bodyPr/>
                    <a:lstStyle/>
                    <a:p>
                      <a:endParaRPr lang="en-GB"/>
                    </a:p>
                  </a:txBody>
                  <a:tcPr/>
                </a:tc>
              </a:tr>
              <a:tr h="260518">
                <a:tc gridSpan="3">
                  <a:txBody>
                    <a:bodyPr/>
                    <a:lstStyle/>
                    <a:p>
                      <a:pPr algn="ctr">
                        <a:spcAft>
                          <a:spcPts val="0"/>
                        </a:spcAft>
                      </a:pPr>
                      <a:r>
                        <a:rPr lang="en-GB" sz="1400" b="1" dirty="0" smtClean="0">
                          <a:latin typeface="Century Gothic" pitchFamily="34" charset="0"/>
                        </a:rPr>
                        <a:t>Year 4</a:t>
                      </a:r>
                      <a:endParaRPr lang="en-GB" sz="1400" b="1" dirty="0">
                        <a:latin typeface="Century Gothic" pitchFamily="34" charset="0"/>
                        <a:ea typeface="Times New Roman"/>
                        <a:cs typeface="Times New Roman"/>
                      </a:endParaRPr>
                    </a:p>
                  </a:txBody>
                  <a:tcPr marL="68580" marR="68580" marT="0" marB="0" anchor="ctr"/>
                </a:tc>
                <a:tc hMerge="1">
                  <a:txBody>
                    <a:bodyPr/>
                    <a:lstStyle/>
                    <a:p>
                      <a:pPr algn="ctr">
                        <a:spcAft>
                          <a:spcPts val="0"/>
                        </a:spcAft>
                      </a:pPr>
                      <a:endParaRPr lang="en-GB" sz="1400" dirty="0">
                        <a:latin typeface="Calibri"/>
                        <a:ea typeface="Times New Roman"/>
                        <a:cs typeface="Times New Roman"/>
                      </a:endParaRPr>
                    </a:p>
                  </a:txBody>
                  <a:tcPr marL="68580" marR="68580" marT="0" marB="0"/>
                </a:tc>
                <a:tc hMerge="1">
                  <a:txBody>
                    <a:bodyPr/>
                    <a:lstStyle/>
                    <a:p>
                      <a:pPr algn="ctr">
                        <a:spcAft>
                          <a:spcPts val="0"/>
                        </a:spcAft>
                      </a:pPr>
                      <a:endParaRPr lang="en-GB" sz="1400" dirty="0">
                        <a:latin typeface="Calibri"/>
                        <a:ea typeface="Times New Roman"/>
                        <a:cs typeface="Times New Roman"/>
                      </a:endParaRPr>
                    </a:p>
                  </a:txBody>
                  <a:tcPr marL="68580" marR="68580" marT="0" marB="0"/>
                </a:tc>
              </a:tr>
              <a:tr h="370840">
                <a:tc>
                  <a:txBody>
                    <a:bodyPr/>
                    <a:lstStyle/>
                    <a:p>
                      <a:pPr algn="ctr">
                        <a:spcAft>
                          <a:spcPts val="0"/>
                        </a:spcAft>
                      </a:pPr>
                      <a:r>
                        <a:rPr lang="en-GB" sz="1400" b="1" dirty="0">
                          <a:solidFill>
                            <a:srgbClr val="FF33CC"/>
                          </a:solidFill>
                          <a:latin typeface="Century Gothic" pitchFamily="34" charset="0"/>
                        </a:rPr>
                        <a:t>Chronological understanding</a:t>
                      </a:r>
                      <a:endParaRPr lang="en-GB" sz="1400" b="1" dirty="0">
                        <a:solidFill>
                          <a:srgbClr val="FF33CC"/>
                        </a:solidFill>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a:solidFill>
                            <a:srgbClr val="FF33CC"/>
                          </a:solidFill>
                          <a:latin typeface="Century Gothic" pitchFamily="34" charset="0"/>
                        </a:rPr>
                        <a:t>Knowledge and interpretation</a:t>
                      </a:r>
                      <a:endParaRPr lang="en-GB" sz="1400" b="1" dirty="0">
                        <a:solidFill>
                          <a:srgbClr val="FF33CC"/>
                        </a:solidFill>
                        <a:latin typeface="Century Gothic" pitchFamily="34" charset="0"/>
                        <a:ea typeface="Times New Roman"/>
                        <a:cs typeface="Times New Roman"/>
                      </a:endParaRPr>
                    </a:p>
                  </a:txBody>
                  <a:tcPr marL="68580" marR="68580" marT="0" marB="0" anchor="ctr"/>
                </a:tc>
                <a:tc>
                  <a:txBody>
                    <a:bodyPr/>
                    <a:lstStyle/>
                    <a:p>
                      <a:pPr algn="ctr">
                        <a:spcAft>
                          <a:spcPts val="0"/>
                        </a:spcAft>
                      </a:pPr>
                      <a:r>
                        <a:rPr lang="en-GB" sz="1400" b="1" dirty="0">
                          <a:solidFill>
                            <a:srgbClr val="FF33CC"/>
                          </a:solidFill>
                          <a:latin typeface="Century Gothic" pitchFamily="34" charset="0"/>
                        </a:rPr>
                        <a:t>Historical enquiry</a:t>
                      </a:r>
                      <a:endParaRPr lang="en-GB" sz="1400" b="1" dirty="0">
                        <a:solidFill>
                          <a:srgbClr val="FF33CC"/>
                        </a:solidFill>
                        <a:latin typeface="Century Gothic" pitchFamily="34" charset="0"/>
                        <a:ea typeface="Times New Roman"/>
                        <a:cs typeface="Times New Roman"/>
                      </a:endParaRPr>
                    </a:p>
                  </a:txBody>
                  <a:tcPr marL="68580" marR="68580" marT="0" marB="0" anchor="ctr"/>
                </a:tc>
              </a:tr>
              <a:tr h="370840">
                <a:tc>
                  <a:txBody>
                    <a:bodyPr/>
                    <a:lstStyle/>
                    <a:p>
                      <a:pPr marL="171450" lvl="0" indent="-171450">
                        <a:buFont typeface="Arial" pitchFamily="34" charset="0"/>
                        <a:buChar char="•"/>
                      </a:pPr>
                      <a:r>
                        <a:rPr kumimoji="0" lang="en-GB" sz="1000" b="1" kern="1200" dirty="0" smtClean="0">
                          <a:solidFill>
                            <a:srgbClr val="FF33CC"/>
                          </a:solidFill>
                          <a:latin typeface="Century Gothic" pitchFamily="34" charset="0"/>
                        </a:rPr>
                        <a:t>Can they plot recent history on a timeline using centuries?</a:t>
                      </a:r>
                    </a:p>
                    <a:p>
                      <a:pPr marL="171450" indent="-171450">
                        <a:buFont typeface="Arial" pitchFamily="34" charset="0"/>
                        <a:buChar char="•"/>
                      </a:pPr>
                      <a:r>
                        <a:rPr kumimoji="0" lang="en-GB" sz="1000" b="1" kern="1200" dirty="0" smtClean="0">
                          <a:solidFill>
                            <a:srgbClr val="FF33CC"/>
                          </a:solidFill>
                          <a:latin typeface="Century Gothic" pitchFamily="34" charset="0"/>
                        </a:rPr>
                        <a:t>Can they place periods of history on a timeline showing periods of time?</a:t>
                      </a:r>
                    </a:p>
                    <a:p>
                      <a:pPr marL="171450" indent="-171450">
                        <a:buFont typeface="Arial" pitchFamily="34" charset="0"/>
                        <a:buChar char="•"/>
                      </a:pPr>
                      <a:r>
                        <a:rPr kumimoji="0" lang="en-GB" sz="1000" b="1" kern="1200" dirty="0" smtClean="0">
                          <a:solidFill>
                            <a:srgbClr val="FF33CC"/>
                          </a:solidFill>
                          <a:latin typeface="Century Gothic" pitchFamily="34" charset="0"/>
                        </a:rPr>
                        <a:t>Can they use their mathematical skills to round up time</a:t>
                      </a:r>
                      <a:r>
                        <a:rPr kumimoji="0" lang="en-GB" sz="1000" b="1" kern="1200" baseline="0" dirty="0" smtClean="0">
                          <a:solidFill>
                            <a:srgbClr val="FF33CC"/>
                          </a:solidFill>
                          <a:latin typeface="Century Gothic" pitchFamily="34" charset="0"/>
                        </a:rPr>
                        <a:t> differences into centuries and decades?</a:t>
                      </a:r>
                      <a:endParaRPr lang="en-GB" sz="1000" b="1" dirty="0" smtClean="0">
                        <a:solidFill>
                          <a:srgbClr val="FF33CC"/>
                        </a:solidFill>
                        <a:latin typeface="Century Gothic" pitchFamily="34" charset="0"/>
                      </a:endParaRPr>
                    </a:p>
                  </a:txBody>
                  <a:tcPr marT="45713" marB="45713"/>
                </a:tc>
                <a:tc>
                  <a:txBody>
                    <a:bodyPr/>
                    <a:lstStyle/>
                    <a:p>
                      <a:pPr marL="171450" lvl="0" indent="-171450">
                        <a:buFont typeface="Arial" pitchFamily="34" charset="0"/>
                        <a:buChar char="•"/>
                      </a:pPr>
                      <a:r>
                        <a:rPr kumimoji="0" lang="en-GB" sz="1000" b="1" kern="1200" dirty="0" smtClean="0">
                          <a:solidFill>
                            <a:srgbClr val="FF33CC"/>
                          </a:solidFill>
                          <a:latin typeface="Century Gothic" pitchFamily="34" charset="0"/>
                        </a:rPr>
                        <a:t>Can they explain how events from the past have helped shape our lives?</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00" b="1" kern="1200" dirty="0" smtClean="0">
                          <a:solidFill>
                            <a:srgbClr val="FF33CC"/>
                          </a:solidFill>
                          <a:latin typeface="Century Gothic" pitchFamily="34" charset="0"/>
                        </a:rPr>
                        <a:t>Do they appreciate that wars have happened from a very long time ago and are</a:t>
                      </a:r>
                      <a:r>
                        <a:rPr kumimoji="0" lang="en-GB" sz="1000" b="1" kern="1200" baseline="0" dirty="0" smtClean="0">
                          <a:solidFill>
                            <a:srgbClr val="FF33CC"/>
                          </a:solidFill>
                          <a:latin typeface="Century Gothic" pitchFamily="34" charset="0"/>
                        </a:rPr>
                        <a:t> </a:t>
                      </a:r>
                      <a:r>
                        <a:rPr kumimoji="0" lang="en-GB" sz="1000" b="1" kern="1200" dirty="0" smtClean="0">
                          <a:solidFill>
                            <a:srgbClr val="FF33CC"/>
                          </a:solidFill>
                          <a:latin typeface="Century Gothic" pitchFamily="34" charset="0"/>
                        </a:rPr>
                        <a:t>often associated with invasion, conquering or religious differences?</a:t>
                      </a:r>
                    </a:p>
                    <a:p>
                      <a:pPr marL="171450" indent="-171450">
                        <a:buFont typeface="Arial" pitchFamily="34" charset="0"/>
                        <a:buChar char="•"/>
                      </a:pPr>
                      <a:r>
                        <a:rPr kumimoji="0" lang="en-GB" sz="1000" b="1" u="none" strike="noStrike" cap="none" normalizeH="0" baseline="0" dirty="0" smtClean="0">
                          <a:ln>
                            <a:noFill/>
                          </a:ln>
                          <a:solidFill>
                            <a:srgbClr val="FF33CC"/>
                          </a:solidFill>
                          <a:effectLst/>
                          <a:latin typeface="Century Gothic" pitchFamily="34" charset="0"/>
                        </a:rPr>
                        <a:t>Do they know that people who lived in the past cooked and travelled differently and used different weapons from ours?</a:t>
                      </a:r>
                    </a:p>
                    <a:p>
                      <a:pPr marL="171450" indent="-171450">
                        <a:buFont typeface="Arial" pitchFamily="34" charset="0"/>
                        <a:buChar char="•"/>
                      </a:pPr>
                      <a:r>
                        <a:rPr kumimoji="0" lang="en-GB" sz="1000" b="1" u="none" strike="noStrike" cap="none" normalizeH="0" baseline="0" dirty="0" smtClean="0">
                          <a:ln>
                            <a:noFill/>
                          </a:ln>
                          <a:solidFill>
                            <a:srgbClr val="FF33CC"/>
                          </a:solidFill>
                          <a:effectLst/>
                          <a:latin typeface="Century Gothic" pitchFamily="34" charset="0"/>
                        </a:rPr>
                        <a:t>Do they recognise that the lives of wealthy people were very different from those of poor people?</a:t>
                      </a:r>
                    </a:p>
                    <a:p>
                      <a:pPr marL="171450" indent="-171450">
                        <a:buFont typeface="Arial" pitchFamily="34" charset="0"/>
                        <a:buChar char="•"/>
                      </a:pPr>
                      <a:r>
                        <a:rPr kumimoji="0" lang="en-GB" sz="1000" b="1" u="none" strike="noStrike" cap="none" normalizeH="0" baseline="0" dirty="0" smtClean="0">
                          <a:ln>
                            <a:noFill/>
                          </a:ln>
                          <a:solidFill>
                            <a:srgbClr val="FF33CC"/>
                          </a:solidFill>
                          <a:effectLst/>
                          <a:latin typeface="Century Gothic" pitchFamily="34" charset="0"/>
                        </a:rPr>
                        <a:t>Do they appreciate how items found belonging to the past are helping us to build up an accurate picture of how people lived in the past?</a:t>
                      </a:r>
                      <a:endParaRPr kumimoji="0" lang="en-GB" sz="1000" b="1" i="0" u="none" strike="noStrike" cap="none" normalizeH="0" baseline="0" dirty="0" smtClean="0">
                        <a:ln>
                          <a:noFill/>
                        </a:ln>
                        <a:solidFill>
                          <a:srgbClr val="FF33CC"/>
                        </a:solidFill>
                        <a:effectLst/>
                        <a:latin typeface="Century Gothic" pitchFamily="34" charset="0"/>
                        <a:cs typeface="Arial" charset="0"/>
                      </a:endParaRPr>
                    </a:p>
                  </a:txBody>
                  <a:tcPr marT="45713" marB="45713"/>
                </a:tc>
                <a:tc>
                  <a:txBody>
                    <a:bodyPr/>
                    <a:lstStyle/>
                    <a:p>
                      <a:pPr marL="171450" lvl="0" indent="-171450">
                        <a:buFont typeface="Arial" pitchFamily="34" charset="0"/>
                        <a:buChar char="•"/>
                      </a:pPr>
                      <a:r>
                        <a:rPr kumimoji="0" lang="en-GB" sz="1000" b="1" kern="1200" dirty="0" smtClean="0">
                          <a:solidFill>
                            <a:srgbClr val="FF33CC"/>
                          </a:solidFill>
                          <a:latin typeface="Century Gothic" pitchFamily="34" charset="0"/>
                        </a:rPr>
                        <a:t>Can they research two versions of an event and say how they differ?</a:t>
                      </a:r>
                    </a:p>
                    <a:p>
                      <a:pPr marL="171450" indent="-171450">
                        <a:buFont typeface="Arial" pitchFamily="34" charset="0"/>
                        <a:buChar char="•"/>
                      </a:pPr>
                      <a:r>
                        <a:rPr kumimoji="0" lang="en-GB" sz="1000" b="1" kern="1200" dirty="0" smtClean="0">
                          <a:solidFill>
                            <a:srgbClr val="FF33CC"/>
                          </a:solidFill>
                          <a:latin typeface="Century Gothic" pitchFamily="34" charset="0"/>
                        </a:rPr>
                        <a:t>Can they research</a:t>
                      </a:r>
                      <a:r>
                        <a:rPr kumimoji="0" lang="en-GB" sz="1000" b="1" kern="1200" baseline="0" dirty="0" smtClean="0">
                          <a:solidFill>
                            <a:srgbClr val="FF33CC"/>
                          </a:solidFill>
                          <a:latin typeface="Century Gothic" pitchFamily="34" charset="0"/>
                        </a:rPr>
                        <a:t> </a:t>
                      </a:r>
                      <a:r>
                        <a:rPr kumimoji="0" lang="en-GB" sz="1000" b="1" kern="1200" dirty="0" smtClean="0">
                          <a:solidFill>
                            <a:srgbClr val="FF33CC"/>
                          </a:solidFill>
                          <a:latin typeface="Century Gothic" pitchFamily="34" charset="0"/>
                        </a:rPr>
                        <a:t>what it was like for a child in a given period from the past and use photographs and illustrations to present their findings?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GB" sz="1000" b="1" kern="1200" dirty="0" smtClean="0">
                          <a:solidFill>
                            <a:srgbClr val="FF33CC"/>
                          </a:solidFill>
                          <a:latin typeface="Century Gothic" pitchFamily="34" charset="0"/>
                        </a:rPr>
                        <a:t>Can they give more than one reason to support an historical argument?</a:t>
                      </a:r>
                    </a:p>
                    <a:p>
                      <a:pPr marL="171450" indent="-171450">
                        <a:buFont typeface="Arial" pitchFamily="34" charset="0"/>
                        <a:buChar char="•"/>
                      </a:pPr>
                      <a:r>
                        <a:rPr kumimoji="0" lang="en-GB" sz="1000" b="1" u="none" strike="noStrike" cap="none" normalizeH="0" baseline="0" dirty="0" smtClean="0">
                          <a:ln>
                            <a:noFill/>
                          </a:ln>
                          <a:solidFill>
                            <a:srgbClr val="FF33CC"/>
                          </a:solidFill>
                          <a:effectLst/>
                          <a:latin typeface="Century Gothic" pitchFamily="34" charset="0"/>
                        </a:rPr>
                        <a:t>Can they communicate knowledge and understanding orally and in writing and offer points of view based upon what they have found out?</a:t>
                      </a:r>
                      <a:endParaRPr lang="en-GB" sz="1000" b="1" dirty="0" smtClean="0">
                        <a:solidFill>
                          <a:srgbClr val="FF33CC"/>
                        </a:solidFill>
                        <a:latin typeface="Century Gothic" pitchFamily="34" charset="0"/>
                      </a:endParaRPr>
                    </a:p>
                  </a:txBody>
                  <a:tcPr marT="45713" marB="45713"/>
                </a:tc>
              </a:tr>
              <a:tr h="261862">
                <a:tc gridSpan="3">
                  <a:txBody>
                    <a:bodyPr/>
                    <a:lstStyle/>
                    <a:p>
                      <a:pPr algn="ctr">
                        <a:buFont typeface="Arial" pitchFamily="34" charset="0"/>
                        <a:buNone/>
                      </a:pPr>
                      <a:r>
                        <a:rPr lang="en-GB" sz="1400" b="1" dirty="0" smtClean="0">
                          <a:latin typeface="Century Gothic" pitchFamily="34" charset="0"/>
                        </a:rPr>
                        <a:t>Year 4 (Challenging)</a:t>
                      </a:r>
                      <a:endParaRPr lang="en-GB" sz="1400" b="1" dirty="0">
                        <a:latin typeface="Century Gothic" pitchFamily="34" charset="0"/>
                      </a:endParaRPr>
                    </a:p>
                  </a:txBody>
                  <a:tcPr marT="45713" marB="45713" anchor="ctr"/>
                </a:tc>
                <a:tc hMerge="1">
                  <a:txBody>
                    <a:bodyPr/>
                    <a:lstStyle/>
                    <a:p>
                      <a:pPr>
                        <a:buFont typeface="Arial" pitchFamily="34" charset="0"/>
                        <a:buChar char="•"/>
                      </a:pPr>
                      <a:endParaRPr lang="en-GB" sz="1400" dirty="0">
                        <a:latin typeface="+mn-lt"/>
                      </a:endParaRPr>
                    </a:p>
                  </a:txBody>
                  <a:tcPr marT="45713" marB="45713"/>
                </a:tc>
                <a:tc hMerge="1">
                  <a:txBody>
                    <a:bodyPr/>
                    <a:lstStyle/>
                    <a:p>
                      <a:pPr>
                        <a:buFont typeface="Arial" pitchFamily="34" charset="0"/>
                        <a:buChar char="•"/>
                      </a:pPr>
                      <a:endParaRPr lang="en-GB" sz="1400" dirty="0">
                        <a:latin typeface="+mn-lt"/>
                      </a:endParaRPr>
                    </a:p>
                  </a:txBody>
                  <a:tcPr marT="45713" marB="45713"/>
                </a:tc>
              </a:tr>
              <a:tr h="370840">
                <a:tc>
                  <a:txBody>
                    <a:bodyPr/>
                    <a:lstStyle/>
                    <a:p>
                      <a:pPr marL="171450" indent="-171450">
                        <a:buFont typeface="Arial" pitchFamily="34" charset="0"/>
                        <a:buChar char="•"/>
                      </a:pPr>
                      <a:r>
                        <a:rPr lang="en-GB" sz="1000" dirty="0" smtClean="0">
                          <a:latin typeface="Century Gothic" pitchFamily="34" charset="0"/>
                        </a:rPr>
                        <a:t>Can they use their mathematical skills to help them work out the time differences between certain major events in history?</a:t>
                      </a:r>
                    </a:p>
                    <a:p>
                      <a:pPr marL="171450" indent="-171450">
                        <a:buFont typeface="Arial" pitchFamily="34" charset="0"/>
                        <a:buChar char="•"/>
                      </a:pPr>
                      <a:r>
                        <a:rPr lang="en-GB" sz="1000" dirty="0" smtClean="0">
                          <a:latin typeface="Century Gothic" pitchFamily="34" charset="0"/>
                        </a:rPr>
                        <a:t>Can they begin to build up a picture of what main events happened in Britain/ the world during different centuries? </a:t>
                      </a:r>
                      <a:endParaRPr lang="en-GB" sz="1000" dirty="0">
                        <a:solidFill>
                          <a:schemeClr val="tx1"/>
                        </a:solidFill>
                        <a:latin typeface="Century Gothic" pitchFamily="34" charset="0"/>
                      </a:endParaRPr>
                    </a:p>
                  </a:txBody>
                  <a:tcPr marT="45713" marB="45713"/>
                </a:tc>
                <a:tc>
                  <a:txBody>
                    <a:bodyPr/>
                    <a:lstStyle/>
                    <a:p>
                      <a:pPr marL="171450" indent="-171450">
                        <a:buFont typeface="Arial" pitchFamily="34" charset="0"/>
                        <a:buChar char="•"/>
                      </a:pPr>
                      <a:r>
                        <a:rPr lang="en-GB" sz="900" dirty="0" smtClean="0">
                          <a:latin typeface="Century Gothic" pitchFamily="34" charset="0"/>
                        </a:rPr>
                        <a:t>Can they recognise that people’s way of life in the past was dictated by the</a:t>
                      </a:r>
                      <a:r>
                        <a:rPr lang="en-GB" sz="900" baseline="0" dirty="0" smtClean="0">
                          <a:latin typeface="Century Gothic" pitchFamily="34" charset="0"/>
                        </a:rPr>
                        <a:t> work they did?</a:t>
                      </a:r>
                    </a:p>
                    <a:p>
                      <a:pPr marL="171450" indent="-171450">
                        <a:buFont typeface="Arial" pitchFamily="34" charset="0"/>
                        <a:buChar char="•"/>
                      </a:pPr>
                      <a:r>
                        <a:rPr lang="en-GB" sz="900" baseline="0" dirty="0" smtClean="0">
                          <a:latin typeface="Century Gothic" pitchFamily="34" charset="0"/>
                        </a:rPr>
                        <a:t>Do they appreciate that the food people ate was different because of the availability of different sources of food?</a:t>
                      </a:r>
                    </a:p>
                    <a:p>
                      <a:pPr marL="171450" indent="-171450">
                        <a:buFont typeface="Arial" pitchFamily="34" charset="0"/>
                        <a:buChar char="•"/>
                      </a:pPr>
                      <a:r>
                        <a:rPr lang="en-GB" sz="900" baseline="0" dirty="0" smtClean="0">
                          <a:latin typeface="Century Gothic" pitchFamily="34" charset="0"/>
                        </a:rPr>
                        <a:t>Do they appreciate that weapons will have changed by the developments and inventions that would have occurred within a given time period?</a:t>
                      </a:r>
                    </a:p>
                    <a:p>
                      <a:pPr marL="171450" indent="-171450">
                        <a:buFont typeface="Arial" pitchFamily="34" charset="0"/>
                        <a:buChar char="•"/>
                      </a:pPr>
                      <a:r>
                        <a:rPr lang="en-GB" sz="900" baseline="0" dirty="0" smtClean="0">
                          <a:latin typeface="Century Gothic" pitchFamily="34" charset="0"/>
                        </a:rPr>
                        <a:t>Do they appreciate that wealthy people would have had a very different way of living which would have impacted upon their health and education?</a:t>
                      </a:r>
                      <a:endParaRPr lang="en-GB" sz="900" dirty="0">
                        <a:latin typeface="Century Gothic" pitchFamily="34" charset="0"/>
                      </a:endParaRPr>
                    </a:p>
                  </a:txBody>
                  <a:tcPr marT="45713" marB="45713"/>
                </a:tc>
                <a:tc>
                  <a:txBody>
                    <a:bodyPr/>
                    <a:lstStyle/>
                    <a:p>
                      <a:pPr marL="171450" indent="-171450">
                        <a:buFont typeface="Arial" pitchFamily="34" charset="0"/>
                        <a:buChar char="•"/>
                      </a:pPr>
                      <a:r>
                        <a:rPr lang="en-GB" sz="1000" dirty="0" smtClean="0">
                          <a:latin typeface="Century Gothic" pitchFamily="34" charset="0"/>
                        </a:rPr>
                        <a:t>Can they independently,</a:t>
                      </a:r>
                      <a:r>
                        <a:rPr lang="en-GB" sz="1000" baseline="0" dirty="0" smtClean="0">
                          <a:latin typeface="Century Gothic" pitchFamily="34" charset="0"/>
                        </a:rPr>
                        <a:t> or as part of a group, present an aspect they have researched about a given period of history using multi-media skills when doing so?</a:t>
                      </a:r>
                      <a:endParaRPr lang="en-GB" sz="1000" dirty="0">
                        <a:latin typeface="Century Gothic" pitchFamily="34" charset="0"/>
                      </a:endParaRPr>
                    </a:p>
                  </a:txBody>
                  <a:tcPr marT="45713" marB="45713"/>
                </a:tc>
              </a:tr>
            </a:tbl>
          </a:graphicData>
        </a:graphic>
      </p:graphicFrame>
    </p:spTree>
    <p:extLst>
      <p:ext uri="{BB962C8B-B14F-4D97-AF65-F5344CB8AC3E}">
        <p14:creationId xmlns:p14="http://schemas.microsoft.com/office/powerpoint/2010/main" val="35750314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TotalTime>
  <Words>3314</Words>
  <Application>Microsoft Office PowerPoint</Application>
  <PresentationFormat>On-screen Show (4:3)</PresentationFormat>
  <Paragraphs>273</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Year 4 – Spring term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 Spring term</dc:title>
  <dc:creator>Woodrow</dc:creator>
  <cp:lastModifiedBy>Woodrow</cp:lastModifiedBy>
  <cp:revision>6</cp:revision>
  <dcterms:created xsi:type="dcterms:W3CDTF">2015-12-08T13:33:37Z</dcterms:created>
  <dcterms:modified xsi:type="dcterms:W3CDTF">2015-12-08T14:35:26Z</dcterms:modified>
</cp:coreProperties>
</file>