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71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7-9-years-pyp-science-international-baccalaureate-international-schools/strands-7-9-years-pyp-science-international-baccalaureate-international-schools/living-things-strands-7-9-years-pyp-science-international-baccalaureate-international-schools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6C982-7B8D-4CDC-9216-526A7FD649CF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C5D22-B715-4CC7-811C-515055E14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456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6C982-7B8D-4CDC-9216-526A7FD649CF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C5D22-B715-4CC7-811C-515055E14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881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6C982-7B8D-4CDC-9216-526A7FD649CF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C5D22-B715-4CC7-811C-515055E14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805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6C982-7B8D-4CDC-9216-526A7FD649CF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C5D22-B715-4CC7-811C-515055E14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547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6C982-7B8D-4CDC-9216-526A7FD649CF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C5D22-B715-4CC7-811C-515055E14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958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6C982-7B8D-4CDC-9216-526A7FD649CF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C5D22-B715-4CC7-811C-515055E14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648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6C982-7B8D-4CDC-9216-526A7FD649CF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C5D22-B715-4CC7-811C-515055E14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903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6C982-7B8D-4CDC-9216-526A7FD649CF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C5D22-B715-4CC7-811C-515055E14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4128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6C982-7B8D-4CDC-9216-526A7FD649CF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C5D22-B715-4CC7-811C-515055E14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232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6C982-7B8D-4CDC-9216-526A7FD649CF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C5D22-B715-4CC7-811C-515055E14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066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6C982-7B8D-4CDC-9216-526A7FD649CF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C5D22-B715-4CC7-811C-515055E14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161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89937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56815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38576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09035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17730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30319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690" y="6196126"/>
            <a:ext cx="768660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5516880" y="3152488"/>
            <a:ext cx="115824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2378356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6C982-7B8D-4CDC-9216-526A7FD649CF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9C5D22-B715-4CC7-811C-515055E147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04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4" r:id="rId15"/>
    <p:sldLayoutId id="2147483665" r:id="rId16"/>
    <p:sldLayoutId id="2147483666" r:id="rId17"/>
    <p:sldLayoutId id="214748366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oodlandtrust.org.uk/trees-woods-and-wildlife/animals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Relationship Id="rId9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4.jpeg"/><Relationship Id="rId7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9.tif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9.tif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n22pv4/articles/z3nbcwx" TargetMode="Externa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smtClean="0"/>
              <a:t>Woodland animals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have been looking at the animals that might live in or next to Stick Mans tree. We call these woodland animals.</a:t>
            </a:r>
          </a:p>
          <a:p>
            <a:r>
              <a:rPr lang="en-GB" dirty="0" smtClean="0"/>
              <a:t>On the next slide there are pictures of different animals, some are woodland animals and some are not. You need to decide which animals live in the woodlands. </a:t>
            </a:r>
          </a:p>
          <a:p>
            <a:r>
              <a:rPr lang="en-GB" dirty="0" smtClean="0"/>
              <a:t>You might want to look at this website to help you: </a:t>
            </a:r>
            <a:r>
              <a:rPr lang="en-GB" dirty="0" smtClean="0">
                <a:hlinkClick r:id="rId2"/>
              </a:rPr>
              <a:t>https://www.woodlandtrust.org.uk/trees-woods-and-wildlife/animals/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172300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bject Lesson - Growing in Christ in 2020 | Cartoon trees, Tree clipart,  Tree im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696" y="220202"/>
            <a:ext cx="3242298" cy="342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d Fox Clipart Mammal - Лиса На Прозрачном Фоне, Cliparts &amp; Cartoons -  Jing.f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520" y="5231823"/>
            <a:ext cx="2047751" cy="1192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lack And White Library Owl Clipart - Owl Clipart - Png Download (#4737) -  Pin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6041" y="748146"/>
            <a:ext cx="1253474" cy="1182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Zebra clipart. Free download transparent .PNG | Creazill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1807" y="5124666"/>
            <a:ext cx="2148468" cy="1407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Penguin PNG Clip Art - Best WEB Clipart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980" y="748146"/>
            <a:ext cx="853020" cy="157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Free Rabbit Clipart - Clip Art Pictures - Graphics - Illustration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4295" y="5131528"/>
            <a:ext cx="1590929" cy="1440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Badger Vector Clip Art Illustrations. 494,265 Badger clipart EPS ... |  Badger illustration, Badger images, Badger pictures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539"/>
          <a:stretch/>
        </p:blipFill>
        <p:spPr bwMode="auto">
          <a:xfrm>
            <a:off x="9061831" y="2707304"/>
            <a:ext cx="2419350" cy="1579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13,938 Hedgehog Illustrations, Royalty-Free Vector Graphics &amp; Clip Art -  iStock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13" b="16278"/>
          <a:stretch/>
        </p:blipFill>
        <p:spPr bwMode="auto">
          <a:xfrm>
            <a:off x="1724395" y="3002673"/>
            <a:ext cx="2139569" cy="1423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Fish clipart shark, Fish shark Transparent FREE for download on  WebStockReview 202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108" y="4286486"/>
            <a:ext cx="2592696" cy="1411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198499" y="4862491"/>
            <a:ext cx="2445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Did you get it right?</a:t>
            </a:r>
            <a:endParaRPr lang="en-GB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476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These animals do not live in the woodlands. I wonder where they live? </a:t>
            </a:r>
            <a:endParaRPr lang="en-GB" dirty="0"/>
          </a:p>
        </p:txBody>
      </p:sp>
      <p:pic>
        <p:nvPicPr>
          <p:cNvPr id="4" name="Picture 12" descr="Penguin PNG Clip Art - Best WEB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786" y="2852927"/>
            <a:ext cx="1967351" cy="3625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2" descr="Fish clipart shark, Fish shark Transparent FREE for download on  WebStockReview 20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1340" y="2503406"/>
            <a:ext cx="2592696" cy="1411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Zebra clipart. Free download transparent .PNG | Creazill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7527" y="4303046"/>
            <a:ext cx="2148468" cy="1407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908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African Savanna - Pure Wildlife Mag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951" y="500811"/>
            <a:ext cx="5294249" cy="2374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ow the global battle for the Arctic became the new Cold Wa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477" y="1942199"/>
            <a:ext cx="5631518" cy="249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DARPA dives into undersea networks -- GC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732" y="3795823"/>
            <a:ext cx="5413577" cy="2621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Zebra clipart. Free download transparent .PNG | Creazill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520" y="1780741"/>
            <a:ext cx="2148468" cy="1407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Penguin PNG Clip Art - Best WEB Clipart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7325" y="2971190"/>
            <a:ext cx="1014721" cy="1870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2" descr="Fish clipart shark, Fish shark Transparent FREE for download on  WebStockReview 202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745" y="5005470"/>
            <a:ext cx="2592696" cy="1411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6521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Look at these different animals? Can you think of different ways that we can sort them?  </a:t>
            </a:r>
            <a:endParaRPr lang="en-GB" dirty="0"/>
          </a:p>
        </p:txBody>
      </p:sp>
      <p:pic>
        <p:nvPicPr>
          <p:cNvPr id="4" name="Picture 6" descr="Black And White Library Owl Clipart - Owl Clipart - Png Download (#4737) -  PinClipar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9619" y="2399990"/>
            <a:ext cx="1253474" cy="1182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Zebra clipart. Free download transparent .PNG | Creazill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5332" y="5017510"/>
            <a:ext cx="2148468" cy="1407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Penguin PNG Clip Art - Best WEB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55" y="2257969"/>
            <a:ext cx="853020" cy="157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4" descr="Free Rabbit Clipart - Clip Art Pictures - Graphics - Illustration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722" y="3791309"/>
            <a:ext cx="1590929" cy="1440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6" descr="Badger Vector Clip Art Illustrations. 494,265 Badger clipart EPS ... |  Badger illustration, Badger images, Badger pictures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539"/>
          <a:stretch/>
        </p:blipFill>
        <p:spPr bwMode="auto">
          <a:xfrm>
            <a:off x="8756366" y="1719249"/>
            <a:ext cx="2419350" cy="1579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8" descr="13,938 Hedgehog Illustrations, Royalty-Free Vector Graphics &amp; Clip Art -  iStock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13" b="16278"/>
          <a:stretch/>
        </p:blipFill>
        <p:spPr bwMode="auto">
          <a:xfrm>
            <a:off x="2436777" y="2159221"/>
            <a:ext cx="2139569" cy="1423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2" descr="Fish clipart shark, Fish shark Transparent FREE for download on  WebStockReview 202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6605" y="4366986"/>
            <a:ext cx="2592696" cy="1411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Red Fox Clipart Mammal - Лиса На Прозрачном Фоне, Cliparts &amp; Cartoons -  Jing.fm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520" y="5231823"/>
            <a:ext cx="2047751" cy="1192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352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495799" y="127803"/>
            <a:ext cx="4614531" cy="445504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4260225" y="3683055"/>
            <a:ext cx="3673916" cy="315186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7442791" y="404034"/>
            <a:ext cx="3788735" cy="367886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mtClean="0">
                <a:latin typeface="SassoonCRInfant" panose="02010503020300020003" pitchFamily="2" charset="0"/>
              </a:rPr>
              <a:t>Animals with 4 legs </a:t>
            </a:r>
            <a:endParaRPr lang="en-GB" dirty="0">
              <a:latin typeface="SassoonCRInfant" panose="02010503020300020003" pitchFamily="2" charset="0"/>
            </a:endParaRPr>
          </a:p>
        </p:txBody>
      </p:sp>
      <p:pic>
        <p:nvPicPr>
          <p:cNvPr id="7" name="Picture 18" descr="13,938 Hedgehog Illustrations, Royalty-Free Vector Graphics &amp; Clip Art -  iStock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13" b="16278"/>
          <a:stretch/>
        </p:blipFill>
        <p:spPr bwMode="auto">
          <a:xfrm>
            <a:off x="763781" y="566335"/>
            <a:ext cx="2139569" cy="1423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Black And White Library Owl Clipart - Owl Clipart - Png Download (#4737) -  Pin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1998" y="1060287"/>
            <a:ext cx="1253474" cy="1182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Zebra clipart. Free download transparent .PNG | Creazill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509" y="2027068"/>
            <a:ext cx="2148468" cy="1407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Penguin PNG Clip Art - Best WEB Clipar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5864" y="1651414"/>
            <a:ext cx="853020" cy="157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Free Rabbit Clipart - Clip Art Pictures - Graphics - Illustration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11" y="2242541"/>
            <a:ext cx="1590929" cy="1440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2" descr="Fish clipart shark, Fish shark Transparent FREE for download on  WebStockReview 202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14" y="4400440"/>
            <a:ext cx="2592696" cy="1411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Red Fox Clipart Mammal - Лиса На Прозрачном Фоне, Cliparts &amp; Cartoons -  Jing.f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3350" y="1112874"/>
            <a:ext cx="1848880" cy="1077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401246" y="4031108"/>
            <a:ext cx="2064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Animals with 4 legs 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039507" y="3099207"/>
            <a:ext cx="2064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Animals with 2 legs 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123178" y="6129643"/>
            <a:ext cx="232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Animals with no legs 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761228" y="4795284"/>
            <a:ext cx="26794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Can you think of a different way to sort the animals.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7279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313740"/>
          </a:xfrm>
        </p:spPr>
        <p:txBody>
          <a:bodyPr>
            <a:normAutofit/>
          </a:bodyPr>
          <a:lstStyle/>
          <a:p>
            <a:pPr algn="ctr"/>
            <a:r>
              <a:rPr lang="en-GB" dirty="0" smtClean="0">
                <a:latin typeface="SassoonCRInfant" panose="02010503020300020003" pitchFamily="2" charset="0"/>
              </a:rPr>
              <a:t>Can sort animals into different groups to help us identify an animal. When we sort animals this is called classification. </a:t>
            </a:r>
            <a:br>
              <a:rPr lang="en-GB" dirty="0" smtClean="0">
                <a:latin typeface="SassoonCRInfant" panose="02010503020300020003" pitchFamily="2" charset="0"/>
              </a:rPr>
            </a:br>
            <a:r>
              <a:rPr lang="en-GB" dirty="0" smtClean="0">
                <a:latin typeface="SassoonCRInfant" panose="02010503020300020003" pitchFamily="2" charset="0"/>
              </a:rPr>
              <a:t>Lets look at another way we can classify animals. </a:t>
            </a:r>
            <a:endParaRPr lang="en-GB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1281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C8C68074-F7F0-F343-99F6-D2DF650CA63F}"/>
              </a:ext>
            </a:extLst>
          </p:cNvPr>
          <p:cNvSpPr/>
          <p:nvPr/>
        </p:nvSpPr>
        <p:spPr>
          <a:xfrm>
            <a:off x="6268392" y="3574926"/>
            <a:ext cx="3676654" cy="2414987"/>
          </a:xfrm>
          <a:prstGeom prst="roundRect">
            <a:avLst>
              <a:gd name="adj" fmla="val 4457"/>
            </a:avLst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F7841871-987A-F54A-84BD-6EFB40EDF60F}"/>
              </a:ext>
            </a:extLst>
          </p:cNvPr>
          <p:cNvSpPr/>
          <p:nvPr/>
        </p:nvSpPr>
        <p:spPr>
          <a:xfrm>
            <a:off x="2248349" y="1401146"/>
            <a:ext cx="3674991" cy="2412959"/>
          </a:xfrm>
          <a:prstGeom prst="roundRect">
            <a:avLst>
              <a:gd name="adj" fmla="val 445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ounded Rectangle 2"/>
          <p:cNvSpPr/>
          <p:nvPr/>
        </p:nvSpPr>
        <p:spPr>
          <a:xfrm>
            <a:off x="2246954" y="3322608"/>
            <a:ext cx="3676654" cy="495108"/>
          </a:xfrm>
          <a:custGeom>
            <a:avLst/>
            <a:gdLst>
              <a:gd name="connsiteX0" fmla="*/ 0 w 3531481"/>
              <a:gd name="connsiteY0" fmla="*/ 91298 h 547779"/>
              <a:gd name="connsiteX1" fmla="*/ 91298 w 3531481"/>
              <a:gd name="connsiteY1" fmla="*/ 0 h 547779"/>
              <a:gd name="connsiteX2" fmla="*/ 3440183 w 3531481"/>
              <a:gd name="connsiteY2" fmla="*/ 0 h 547779"/>
              <a:gd name="connsiteX3" fmla="*/ 3531481 w 3531481"/>
              <a:gd name="connsiteY3" fmla="*/ 91298 h 547779"/>
              <a:gd name="connsiteX4" fmla="*/ 3531481 w 3531481"/>
              <a:gd name="connsiteY4" fmla="*/ 456481 h 547779"/>
              <a:gd name="connsiteX5" fmla="*/ 3440183 w 3531481"/>
              <a:gd name="connsiteY5" fmla="*/ 547779 h 547779"/>
              <a:gd name="connsiteX6" fmla="*/ 91298 w 3531481"/>
              <a:gd name="connsiteY6" fmla="*/ 547779 h 547779"/>
              <a:gd name="connsiteX7" fmla="*/ 0 w 3531481"/>
              <a:gd name="connsiteY7" fmla="*/ 456481 h 547779"/>
              <a:gd name="connsiteX8" fmla="*/ 0 w 3531481"/>
              <a:gd name="connsiteY8" fmla="*/ 91298 h 547779"/>
              <a:gd name="connsiteX0" fmla="*/ 418 w 3531899"/>
              <a:gd name="connsiteY0" fmla="*/ 91298 h 547779"/>
              <a:gd name="connsiteX1" fmla="*/ 43164 w 3531899"/>
              <a:gd name="connsiteY1" fmla="*/ 4046 h 547779"/>
              <a:gd name="connsiteX2" fmla="*/ 3440601 w 3531899"/>
              <a:gd name="connsiteY2" fmla="*/ 0 h 547779"/>
              <a:gd name="connsiteX3" fmla="*/ 3531899 w 3531899"/>
              <a:gd name="connsiteY3" fmla="*/ 91298 h 547779"/>
              <a:gd name="connsiteX4" fmla="*/ 3531899 w 3531899"/>
              <a:gd name="connsiteY4" fmla="*/ 456481 h 547779"/>
              <a:gd name="connsiteX5" fmla="*/ 3440601 w 3531899"/>
              <a:gd name="connsiteY5" fmla="*/ 547779 h 547779"/>
              <a:gd name="connsiteX6" fmla="*/ 91716 w 3531899"/>
              <a:gd name="connsiteY6" fmla="*/ 547779 h 547779"/>
              <a:gd name="connsiteX7" fmla="*/ 418 w 3531899"/>
              <a:gd name="connsiteY7" fmla="*/ 456481 h 547779"/>
              <a:gd name="connsiteX8" fmla="*/ 418 w 3531899"/>
              <a:gd name="connsiteY8" fmla="*/ 91298 h 547779"/>
              <a:gd name="connsiteX0" fmla="*/ 418 w 3533079"/>
              <a:gd name="connsiteY0" fmla="*/ 87252 h 543733"/>
              <a:gd name="connsiteX1" fmla="*/ 43164 w 3533079"/>
              <a:gd name="connsiteY1" fmla="*/ 0 h 543733"/>
              <a:gd name="connsiteX2" fmla="*/ 3493199 w 3533079"/>
              <a:gd name="connsiteY2" fmla="*/ 0 h 543733"/>
              <a:gd name="connsiteX3" fmla="*/ 3531899 w 3533079"/>
              <a:gd name="connsiteY3" fmla="*/ 87252 h 543733"/>
              <a:gd name="connsiteX4" fmla="*/ 3531899 w 3533079"/>
              <a:gd name="connsiteY4" fmla="*/ 452435 h 543733"/>
              <a:gd name="connsiteX5" fmla="*/ 3440601 w 3533079"/>
              <a:gd name="connsiteY5" fmla="*/ 543733 h 543733"/>
              <a:gd name="connsiteX6" fmla="*/ 91716 w 3533079"/>
              <a:gd name="connsiteY6" fmla="*/ 543733 h 543733"/>
              <a:gd name="connsiteX7" fmla="*/ 418 w 3533079"/>
              <a:gd name="connsiteY7" fmla="*/ 452435 h 543733"/>
              <a:gd name="connsiteX8" fmla="*/ 418 w 3533079"/>
              <a:gd name="connsiteY8" fmla="*/ 87252 h 54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3079" h="543733">
                <a:moveTo>
                  <a:pt x="418" y="87252"/>
                </a:moveTo>
                <a:cubicBezTo>
                  <a:pt x="418" y="36830"/>
                  <a:pt x="-7258" y="0"/>
                  <a:pt x="43164" y="0"/>
                </a:cubicBezTo>
                <a:lnTo>
                  <a:pt x="3493199" y="0"/>
                </a:lnTo>
                <a:cubicBezTo>
                  <a:pt x="3543621" y="0"/>
                  <a:pt x="3531899" y="36830"/>
                  <a:pt x="3531899" y="87252"/>
                </a:cubicBezTo>
                <a:lnTo>
                  <a:pt x="3531899" y="452435"/>
                </a:lnTo>
                <a:cubicBezTo>
                  <a:pt x="3531899" y="502857"/>
                  <a:pt x="3491023" y="543733"/>
                  <a:pt x="3440601" y="543733"/>
                </a:cubicBezTo>
                <a:lnTo>
                  <a:pt x="91716" y="543733"/>
                </a:lnTo>
                <a:cubicBezTo>
                  <a:pt x="41294" y="543733"/>
                  <a:pt x="418" y="502857"/>
                  <a:pt x="418" y="452435"/>
                </a:cubicBezTo>
                <a:lnTo>
                  <a:pt x="418" y="87252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frog</a:t>
            </a:r>
          </a:p>
        </p:txBody>
      </p:sp>
      <p:sp>
        <p:nvSpPr>
          <p:cNvPr id="9" name="Rounded Rectangle 2">
            <a:extLst>
              <a:ext uri="{FF2B5EF4-FFF2-40B4-BE49-F238E27FC236}">
                <a16:creationId xmlns:a16="http://schemas.microsoft.com/office/drawing/2014/main" id="{321ABAA6-E1D0-7D4B-9C59-7CD12E1410BA}"/>
              </a:ext>
            </a:extLst>
          </p:cNvPr>
          <p:cNvSpPr/>
          <p:nvPr/>
        </p:nvSpPr>
        <p:spPr>
          <a:xfrm>
            <a:off x="6262657" y="5495547"/>
            <a:ext cx="3679744" cy="495108"/>
          </a:xfrm>
          <a:custGeom>
            <a:avLst/>
            <a:gdLst>
              <a:gd name="connsiteX0" fmla="*/ 0 w 3531481"/>
              <a:gd name="connsiteY0" fmla="*/ 91298 h 547779"/>
              <a:gd name="connsiteX1" fmla="*/ 91298 w 3531481"/>
              <a:gd name="connsiteY1" fmla="*/ 0 h 547779"/>
              <a:gd name="connsiteX2" fmla="*/ 3440183 w 3531481"/>
              <a:gd name="connsiteY2" fmla="*/ 0 h 547779"/>
              <a:gd name="connsiteX3" fmla="*/ 3531481 w 3531481"/>
              <a:gd name="connsiteY3" fmla="*/ 91298 h 547779"/>
              <a:gd name="connsiteX4" fmla="*/ 3531481 w 3531481"/>
              <a:gd name="connsiteY4" fmla="*/ 456481 h 547779"/>
              <a:gd name="connsiteX5" fmla="*/ 3440183 w 3531481"/>
              <a:gd name="connsiteY5" fmla="*/ 547779 h 547779"/>
              <a:gd name="connsiteX6" fmla="*/ 91298 w 3531481"/>
              <a:gd name="connsiteY6" fmla="*/ 547779 h 547779"/>
              <a:gd name="connsiteX7" fmla="*/ 0 w 3531481"/>
              <a:gd name="connsiteY7" fmla="*/ 456481 h 547779"/>
              <a:gd name="connsiteX8" fmla="*/ 0 w 3531481"/>
              <a:gd name="connsiteY8" fmla="*/ 91298 h 547779"/>
              <a:gd name="connsiteX0" fmla="*/ 418 w 3531899"/>
              <a:gd name="connsiteY0" fmla="*/ 91298 h 547779"/>
              <a:gd name="connsiteX1" fmla="*/ 43164 w 3531899"/>
              <a:gd name="connsiteY1" fmla="*/ 4046 h 547779"/>
              <a:gd name="connsiteX2" fmla="*/ 3440601 w 3531899"/>
              <a:gd name="connsiteY2" fmla="*/ 0 h 547779"/>
              <a:gd name="connsiteX3" fmla="*/ 3531899 w 3531899"/>
              <a:gd name="connsiteY3" fmla="*/ 91298 h 547779"/>
              <a:gd name="connsiteX4" fmla="*/ 3531899 w 3531899"/>
              <a:gd name="connsiteY4" fmla="*/ 456481 h 547779"/>
              <a:gd name="connsiteX5" fmla="*/ 3440601 w 3531899"/>
              <a:gd name="connsiteY5" fmla="*/ 547779 h 547779"/>
              <a:gd name="connsiteX6" fmla="*/ 91716 w 3531899"/>
              <a:gd name="connsiteY6" fmla="*/ 547779 h 547779"/>
              <a:gd name="connsiteX7" fmla="*/ 418 w 3531899"/>
              <a:gd name="connsiteY7" fmla="*/ 456481 h 547779"/>
              <a:gd name="connsiteX8" fmla="*/ 418 w 3531899"/>
              <a:gd name="connsiteY8" fmla="*/ 91298 h 547779"/>
              <a:gd name="connsiteX0" fmla="*/ 418 w 3533079"/>
              <a:gd name="connsiteY0" fmla="*/ 87252 h 543733"/>
              <a:gd name="connsiteX1" fmla="*/ 43164 w 3533079"/>
              <a:gd name="connsiteY1" fmla="*/ 0 h 543733"/>
              <a:gd name="connsiteX2" fmla="*/ 3493199 w 3533079"/>
              <a:gd name="connsiteY2" fmla="*/ 0 h 543733"/>
              <a:gd name="connsiteX3" fmla="*/ 3531899 w 3533079"/>
              <a:gd name="connsiteY3" fmla="*/ 87252 h 543733"/>
              <a:gd name="connsiteX4" fmla="*/ 3531899 w 3533079"/>
              <a:gd name="connsiteY4" fmla="*/ 452435 h 543733"/>
              <a:gd name="connsiteX5" fmla="*/ 3440601 w 3533079"/>
              <a:gd name="connsiteY5" fmla="*/ 543733 h 543733"/>
              <a:gd name="connsiteX6" fmla="*/ 91716 w 3533079"/>
              <a:gd name="connsiteY6" fmla="*/ 543733 h 543733"/>
              <a:gd name="connsiteX7" fmla="*/ 418 w 3533079"/>
              <a:gd name="connsiteY7" fmla="*/ 452435 h 543733"/>
              <a:gd name="connsiteX8" fmla="*/ 418 w 3533079"/>
              <a:gd name="connsiteY8" fmla="*/ 87252 h 54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3079" h="543733">
                <a:moveTo>
                  <a:pt x="418" y="87252"/>
                </a:moveTo>
                <a:cubicBezTo>
                  <a:pt x="418" y="36830"/>
                  <a:pt x="-7258" y="0"/>
                  <a:pt x="43164" y="0"/>
                </a:cubicBezTo>
                <a:lnTo>
                  <a:pt x="3493199" y="0"/>
                </a:lnTo>
                <a:cubicBezTo>
                  <a:pt x="3543621" y="0"/>
                  <a:pt x="3531899" y="36830"/>
                  <a:pt x="3531899" y="87252"/>
                </a:cubicBezTo>
                <a:lnTo>
                  <a:pt x="3531899" y="452435"/>
                </a:lnTo>
                <a:cubicBezTo>
                  <a:pt x="3531899" y="502857"/>
                  <a:pt x="3491023" y="543733"/>
                  <a:pt x="3440601" y="543733"/>
                </a:cubicBezTo>
                <a:lnTo>
                  <a:pt x="91716" y="543733"/>
                </a:lnTo>
                <a:cubicBezTo>
                  <a:pt x="41294" y="543733"/>
                  <a:pt x="418" y="502857"/>
                  <a:pt x="418" y="452435"/>
                </a:cubicBezTo>
                <a:lnTo>
                  <a:pt x="418" y="87252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salamander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8D35804-BCD7-F54A-B988-8A6BDF9D4009}"/>
              </a:ext>
            </a:extLst>
          </p:cNvPr>
          <p:cNvSpPr/>
          <p:nvPr/>
        </p:nvSpPr>
        <p:spPr>
          <a:xfrm>
            <a:off x="1968484" y="6169073"/>
            <a:ext cx="8245503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700" dirty="0"/>
              <a:t>Photo courtesy of </a:t>
            </a:r>
            <a:r>
              <a:rPr lang="en-GB" sz="700" dirty="0" err="1"/>
              <a:t>wwarby</a:t>
            </a:r>
            <a:r>
              <a:rPr lang="en-GB" sz="700" dirty="0"/>
              <a:t>, </a:t>
            </a:r>
            <a:r>
              <a:rPr lang="en-GB" sz="700" dirty="0" err="1"/>
              <a:t>httpwwwflickrcomphotostopend</a:t>
            </a:r>
            <a:r>
              <a:rPr lang="en-GB" sz="700" dirty="0"/>
              <a:t> (@</a:t>
            </a:r>
            <a:r>
              <a:rPr lang="en-GB" sz="700" dirty="0" err="1"/>
              <a:t>flickr.com</a:t>
            </a:r>
            <a:r>
              <a:rPr lang="en-GB" sz="700" dirty="0"/>
              <a:t>) - granted under creative commons licence - attribution</a:t>
            </a:r>
          </a:p>
        </p:txBody>
      </p:sp>
      <p:sp>
        <p:nvSpPr>
          <p:cNvPr id="12" name="Rounded Rectangle 2">
            <a:extLst>
              <a:ext uri="{FF2B5EF4-FFF2-40B4-BE49-F238E27FC236}">
                <a16:creationId xmlns:a16="http://schemas.microsoft.com/office/drawing/2014/main" id="{2EC723EF-4B02-7F47-BEEA-00874E521C9F}"/>
              </a:ext>
            </a:extLst>
          </p:cNvPr>
          <p:cNvSpPr/>
          <p:nvPr/>
        </p:nvSpPr>
        <p:spPr>
          <a:xfrm>
            <a:off x="2240066" y="4603913"/>
            <a:ext cx="3855934" cy="773809"/>
          </a:xfrm>
          <a:prstGeom prst="round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Amphibians live on land and in water. They lay their eggs in water.</a:t>
            </a:r>
          </a:p>
        </p:txBody>
      </p:sp>
      <p:sp>
        <p:nvSpPr>
          <p:cNvPr id="13" name="Rounded Rectangle 2">
            <a:extLst>
              <a:ext uri="{FF2B5EF4-FFF2-40B4-BE49-F238E27FC236}">
                <a16:creationId xmlns:a16="http://schemas.microsoft.com/office/drawing/2014/main" id="{7510A0FB-FB09-8D48-A1B7-2959AA89303F}"/>
              </a:ext>
            </a:extLst>
          </p:cNvPr>
          <p:cNvSpPr/>
          <p:nvPr/>
        </p:nvSpPr>
        <p:spPr>
          <a:xfrm>
            <a:off x="6261533" y="2371126"/>
            <a:ext cx="3679744" cy="854246"/>
          </a:xfrm>
          <a:prstGeom prst="round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Note the similarities and differences between them</a:t>
            </a:r>
            <a:r>
              <a:rPr lang="en-GB" altLang="en-US" dirty="0"/>
              <a:t>.</a:t>
            </a:r>
          </a:p>
        </p:txBody>
      </p:sp>
      <p:pic>
        <p:nvPicPr>
          <p:cNvPr id="5" name="Picture 4" descr="A picture containing game, drawing&#10;&#10;Description automatically generated">
            <a:extLst>
              <a:ext uri="{FF2B5EF4-FFF2-40B4-BE49-F238E27FC236}">
                <a16:creationId xmlns:a16="http://schemas.microsoft.com/office/drawing/2014/main" id="{0861FDCD-5DB8-FF44-9B33-A0B39C26F13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7983" y="2430648"/>
            <a:ext cx="903294" cy="795096"/>
          </a:xfrm>
          <a:prstGeom prst="rect">
            <a:avLst/>
          </a:prstGeom>
        </p:spPr>
      </p:pic>
      <p:sp>
        <p:nvSpPr>
          <p:cNvPr id="17" name="Title 20">
            <a:extLst>
              <a:ext uri="{FF2B5EF4-FFF2-40B4-BE49-F238E27FC236}">
                <a16:creationId xmlns:a16="http://schemas.microsoft.com/office/drawing/2014/main" id="{2C341254-3E30-0D48-BE29-CB27B67DB1FA}"/>
              </a:ext>
            </a:extLst>
          </p:cNvPr>
          <p:cNvSpPr txBox="1">
            <a:spLocks/>
          </p:cNvSpPr>
          <p:nvPr/>
        </p:nvSpPr>
        <p:spPr>
          <a:xfrm>
            <a:off x="1968484" y="405795"/>
            <a:ext cx="8258566" cy="789110"/>
          </a:xfrm>
          <a:prstGeom prst="round2SameRect">
            <a:avLst/>
          </a:prstGeom>
          <a:solidFill>
            <a:srgbClr val="BED17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+mn-lt"/>
              </a:rPr>
              <a:t>Amphibians</a:t>
            </a:r>
          </a:p>
        </p:txBody>
      </p:sp>
    </p:spTree>
    <p:extLst>
      <p:ext uri="{BB962C8B-B14F-4D97-AF65-F5344CB8AC3E}">
        <p14:creationId xmlns:p14="http://schemas.microsoft.com/office/powerpoint/2010/main" val="148770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3A900213-9ED7-9047-AA4C-76C7E36C0F5C}"/>
              </a:ext>
            </a:extLst>
          </p:cNvPr>
          <p:cNvSpPr/>
          <p:nvPr/>
        </p:nvSpPr>
        <p:spPr>
          <a:xfrm>
            <a:off x="6279910" y="3568208"/>
            <a:ext cx="3672024" cy="2421705"/>
          </a:xfrm>
          <a:prstGeom prst="roundRect">
            <a:avLst>
              <a:gd name="adj" fmla="val 4457"/>
            </a:avLst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3AA338AD-CD30-FA42-8B84-C22EB2517E0F}"/>
              </a:ext>
            </a:extLst>
          </p:cNvPr>
          <p:cNvSpPr/>
          <p:nvPr/>
        </p:nvSpPr>
        <p:spPr>
          <a:xfrm>
            <a:off x="2250723" y="1321071"/>
            <a:ext cx="3672024" cy="2421705"/>
          </a:xfrm>
          <a:prstGeom prst="roundRect">
            <a:avLst>
              <a:gd name="adj" fmla="val 445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ounded Rectangle 2"/>
          <p:cNvSpPr/>
          <p:nvPr/>
        </p:nvSpPr>
        <p:spPr>
          <a:xfrm>
            <a:off x="2246956" y="3247667"/>
            <a:ext cx="3676654" cy="495108"/>
          </a:xfrm>
          <a:custGeom>
            <a:avLst/>
            <a:gdLst>
              <a:gd name="connsiteX0" fmla="*/ 0 w 3531481"/>
              <a:gd name="connsiteY0" fmla="*/ 91298 h 547779"/>
              <a:gd name="connsiteX1" fmla="*/ 91298 w 3531481"/>
              <a:gd name="connsiteY1" fmla="*/ 0 h 547779"/>
              <a:gd name="connsiteX2" fmla="*/ 3440183 w 3531481"/>
              <a:gd name="connsiteY2" fmla="*/ 0 h 547779"/>
              <a:gd name="connsiteX3" fmla="*/ 3531481 w 3531481"/>
              <a:gd name="connsiteY3" fmla="*/ 91298 h 547779"/>
              <a:gd name="connsiteX4" fmla="*/ 3531481 w 3531481"/>
              <a:gd name="connsiteY4" fmla="*/ 456481 h 547779"/>
              <a:gd name="connsiteX5" fmla="*/ 3440183 w 3531481"/>
              <a:gd name="connsiteY5" fmla="*/ 547779 h 547779"/>
              <a:gd name="connsiteX6" fmla="*/ 91298 w 3531481"/>
              <a:gd name="connsiteY6" fmla="*/ 547779 h 547779"/>
              <a:gd name="connsiteX7" fmla="*/ 0 w 3531481"/>
              <a:gd name="connsiteY7" fmla="*/ 456481 h 547779"/>
              <a:gd name="connsiteX8" fmla="*/ 0 w 3531481"/>
              <a:gd name="connsiteY8" fmla="*/ 91298 h 547779"/>
              <a:gd name="connsiteX0" fmla="*/ 418 w 3531899"/>
              <a:gd name="connsiteY0" fmla="*/ 91298 h 547779"/>
              <a:gd name="connsiteX1" fmla="*/ 43164 w 3531899"/>
              <a:gd name="connsiteY1" fmla="*/ 4046 h 547779"/>
              <a:gd name="connsiteX2" fmla="*/ 3440601 w 3531899"/>
              <a:gd name="connsiteY2" fmla="*/ 0 h 547779"/>
              <a:gd name="connsiteX3" fmla="*/ 3531899 w 3531899"/>
              <a:gd name="connsiteY3" fmla="*/ 91298 h 547779"/>
              <a:gd name="connsiteX4" fmla="*/ 3531899 w 3531899"/>
              <a:gd name="connsiteY4" fmla="*/ 456481 h 547779"/>
              <a:gd name="connsiteX5" fmla="*/ 3440601 w 3531899"/>
              <a:gd name="connsiteY5" fmla="*/ 547779 h 547779"/>
              <a:gd name="connsiteX6" fmla="*/ 91716 w 3531899"/>
              <a:gd name="connsiteY6" fmla="*/ 547779 h 547779"/>
              <a:gd name="connsiteX7" fmla="*/ 418 w 3531899"/>
              <a:gd name="connsiteY7" fmla="*/ 456481 h 547779"/>
              <a:gd name="connsiteX8" fmla="*/ 418 w 3531899"/>
              <a:gd name="connsiteY8" fmla="*/ 91298 h 547779"/>
              <a:gd name="connsiteX0" fmla="*/ 418 w 3533079"/>
              <a:gd name="connsiteY0" fmla="*/ 87252 h 543733"/>
              <a:gd name="connsiteX1" fmla="*/ 43164 w 3533079"/>
              <a:gd name="connsiteY1" fmla="*/ 0 h 543733"/>
              <a:gd name="connsiteX2" fmla="*/ 3493199 w 3533079"/>
              <a:gd name="connsiteY2" fmla="*/ 0 h 543733"/>
              <a:gd name="connsiteX3" fmla="*/ 3531899 w 3533079"/>
              <a:gd name="connsiteY3" fmla="*/ 87252 h 543733"/>
              <a:gd name="connsiteX4" fmla="*/ 3531899 w 3533079"/>
              <a:gd name="connsiteY4" fmla="*/ 452435 h 543733"/>
              <a:gd name="connsiteX5" fmla="*/ 3440601 w 3533079"/>
              <a:gd name="connsiteY5" fmla="*/ 543733 h 543733"/>
              <a:gd name="connsiteX6" fmla="*/ 91716 w 3533079"/>
              <a:gd name="connsiteY6" fmla="*/ 543733 h 543733"/>
              <a:gd name="connsiteX7" fmla="*/ 418 w 3533079"/>
              <a:gd name="connsiteY7" fmla="*/ 452435 h 543733"/>
              <a:gd name="connsiteX8" fmla="*/ 418 w 3533079"/>
              <a:gd name="connsiteY8" fmla="*/ 87252 h 54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3079" h="543733">
                <a:moveTo>
                  <a:pt x="418" y="87252"/>
                </a:moveTo>
                <a:cubicBezTo>
                  <a:pt x="418" y="36830"/>
                  <a:pt x="-7258" y="0"/>
                  <a:pt x="43164" y="0"/>
                </a:cubicBezTo>
                <a:lnTo>
                  <a:pt x="3493199" y="0"/>
                </a:lnTo>
                <a:cubicBezTo>
                  <a:pt x="3543621" y="0"/>
                  <a:pt x="3531899" y="36830"/>
                  <a:pt x="3531899" y="87252"/>
                </a:cubicBezTo>
                <a:lnTo>
                  <a:pt x="3531899" y="452435"/>
                </a:lnTo>
                <a:cubicBezTo>
                  <a:pt x="3531899" y="502857"/>
                  <a:pt x="3491023" y="543733"/>
                  <a:pt x="3440601" y="543733"/>
                </a:cubicBezTo>
                <a:lnTo>
                  <a:pt x="91716" y="543733"/>
                </a:lnTo>
                <a:cubicBezTo>
                  <a:pt x="41294" y="543733"/>
                  <a:pt x="418" y="502857"/>
                  <a:pt x="418" y="452435"/>
                </a:cubicBezTo>
                <a:lnTo>
                  <a:pt x="418" y="87252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lizard</a:t>
            </a:r>
          </a:p>
        </p:txBody>
      </p:sp>
      <p:sp>
        <p:nvSpPr>
          <p:cNvPr id="9" name="Rounded Rectangle 2">
            <a:extLst>
              <a:ext uri="{FF2B5EF4-FFF2-40B4-BE49-F238E27FC236}">
                <a16:creationId xmlns:a16="http://schemas.microsoft.com/office/drawing/2014/main" id="{321ABAA6-E1D0-7D4B-9C59-7CD12E1410BA}"/>
              </a:ext>
            </a:extLst>
          </p:cNvPr>
          <p:cNvSpPr/>
          <p:nvPr/>
        </p:nvSpPr>
        <p:spPr>
          <a:xfrm>
            <a:off x="6279909" y="5495547"/>
            <a:ext cx="3679744" cy="495108"/>
          </a:xfrm>
          <a:custGeom>
            <a:avLst/>
            <a:gdLst>
              <a:gd name="connsiteX0" fmla="*/ 0 w 3531481"/>
              <a:gd name="connsiteY0" fmla="*/ 91298 h 547779"/>
              <a:gd name="connsiteX1" fmla="*/ 91298 w 3531481"/>
              <a:gd name="connsiteY1" fmla="*/ 0 h 547779"/>
              <a:gd name="connsiteX2" fmla="*/ 3440183 w 3531481"/>
              <a:gd name="connsiteY2" fmla="*/ 0 h 547779"/>
              <a:gd name="connsiteX3" fmla="*/ 3531481 w 3531481"/>
              <a:gd name="connsiteY3" fmla="*/ 91298 h 547779"/>
              <a:gd name="connsiteX4" fmla="*/ 3531481 w 3531481"/>
              <a:gd name="connsiteY4" fmla="*/ 456481 h 547779"/>
              <a:gd name="connsiteX5" fmla="*/ 3440183 w 3531481"/>
              <a:gd name="connsiteY5" fmla="*/ 547779 h 547779"/>
              <a:gd name="connsiteX6" fmla="*/ 91298 w 3531481"/>
              <a:gd name="connsiteY6" fmla="*/ 547779 h 547779"/>
              <a:gd name="connsiteX7" fmla="*/ 0 w 3531481"/>
              <a:gd name="connsiteY7" fmla="*/ 456481 h 547779"/>
              <a:gd name="connsiteX8" fmla="*/ 0 w 3531481"/>
              <a:gd name="connsiteY8" fmla="*/ 91298 h 547779"/>
              <a:gd name="connsiteX0" fmla="*/ 418 w 3531899"/>
              <a:gd name="connsiteY0" fmla="*/ 91298 h 547779"/>
              <a:gd name="connsiteX1" fmla="*/ 43164 w 3531899"/>
              <a:gd name="connsiteY1" fmla="*/ 4046 h 547779"/>
              <a:gd name="connsiteX2" fmla="*/ 3440601 w 3531899"/>
              <a:gd name="connsiteY2" fmla="*/ 0 h 547779"/>
              <a:gd name="connsiteX3" fmla="*/ 3531899 w 3531899"/>
              <a:gd name="connsiteY3" fmla="*/ 91298 h 547779"/>
              <a:gd name="connsiteX4" fmla="*/ 3531899 w 3531899"/>
              <a:gd name="connsiteY4" fmla="*/ 456481 h 547779"/>
              <a:gd name="connsiteX5" fmla="*/ 3440601 w 3531899"/>
              <a:gd name="connsiteY5" fmla="*/ 547779 h 547779"/>
              <a:gd name="connsiteX6" fmla="*/ 91716 w 3531899"/>
              <a:gd name="connsiteY6" fmla="*/ 547779 h 547779"/>
              <a:gd name="connsiteX7" fmla="*/ 418 w 3531899"/>
              <a:gd name="connsiteY7" fmla="*/ 456481 h 547779"/>
              <a:gd name="connsiteX8" fmla="*/ 418 w 3531899"/>
              <a:gd name="connsiteY8" fmla="*/ 91298 h 547779"/>
              <a:gd name="connsiteX0" fmla="*/ 418 w 3533079"/>
              <a:gd name="connsiteY0" fmla="*/ 87252 h 543733"/>
              <a:gd name="connsiteX1" fmla="*/ 43164 w 3533079"/>
              <a:gd name="connsiteY1" fmla="*/ 0 h 543733"/>
              <a:gd name="connsiteX2" fmla="*/ 3493199 w 3533079"/>
              <a:gd name="connsiteY2" fmla="*/ 0 h 543733"/>
              <a:gd name="connsiteX3" fmla="*/ 3531899 w 3533079"/>
              <a:gd name="connsiteY3" fmla="*/ 87252 h 543733"/>
              <a:gd name="connsiteX4" fmla="*/ 3531899 w 3533079"/>
              <a:gd name="connsiteY4" fmla="*/ 452435 h 543733"/>
              <a:gd name="connsiteX5" fmla="*/ 3440601 w 3533079"/>
              <a:gd name="connsiteY5" fmla="*/ 543733 h 543733"/>
              <a:gd name="connsiteX6" fmla="*/ 91716 w 3533079"/>
              <a:gd name="connsiteY6" fmla="*/ 543733 h 543733"/>
              <a:gd name="connsiteX7" fmla="*/ 418 w 3533079"/>
              <a:gd name="connsiteY7" fmla="*/ 452435 h 543733"/>
              <a:gd name="connsiteX8" fmla="*/ 418 w 3533079"/>
              <a:gd name="connsiteY8" fmla="*/ 87252 h 54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3079" h="543733">
                <a:moveTo>
                  <a:pt x="418" y="87252"/>
                </a:moveTo>
                <a:cubicBezTo>
                  <a:pt x="418" y="36830"/>
                  <a:pt x="-7258" y="0"/>
                  <a:pt x="43164" y="0"/>
                </a:cubicBezTo>
                <a:lnTo>
                  <a:pt x="3493199" y="0"/>
                </a:lnTo>
                <a:cubicBezTo>
                  <a:pt x="3543621" y="0"/>
                  <a:pt x="3531899" y="36830"/>
                  <a:pt x="3531899" y="87252"/>
                </a:cubicBezTo>
                <a:lnTo>
                  <a:pt x="3531899" y="452435"/>
                </a:lnTo>
                <a:cubicBezTo>
                  <a:pt x="3531899" y="502857"/>
                  <a:pt x="3491023" y="543733"/>
                  <a:pt x="3440601" y="543733"/>
                </a:cubicBezTo>
                <a:lnTo>
                  <a:pt x="91716" y="543733"/>
                </a:lnTo>
                <a:cubicBezTo>
                  <a:pt x="41294" y="543733"/>
                  <a:pt x="418" y="502857"/>
                  <a:pt x="418" y="452435"/>
                </a:cubicBezTo>
                <a:lnTo>
                  <a:pt x="418" y="87252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snake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8D35804-BCD7-F54A-B988-8A6BDF9D4009}"/>
              </a:ext>
            </a:extLst>
          </p:cNvPr>
          <p:cNvSpPr/>
          <p:nvPr/>
        </p:nvSpPr>
        <p:spPr>
          <a:xfrm>
            <a:off x="1968484" y="6169072"/>
            <a:ext cx="824550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800" dirty="0"/>
              <a:t>Photo courtesy of </a:t>
            </a:r>
            <a:r>
              <a:rPr lang="en-GB" sz="800" dirty="0" err="1"/>
              <a:t>wwarby</a:t>
            </a:r>
            <a:r>
              <a:rPr lang="en-GB" sz="800" dirty="0"/>
              <a:t>, </a:t>
            </a:r>
            <a:r>
              <a:rPr lang="en-GB" sz="800" dirty="0" err="1"/>
              <a:t>httpwwwflickrcomphotostopend</a:t>
            </a:r>
            <a:r>
              <a:rPr lang="en-GB" sz="800" dirty="0"/>
              <a:t> (@</a:t>
            </a:r>
            <a:r>
              <a:rPr lang="en-GB" sz="800" dirty="0" err="1"/>
              <a:t>flickr.com</a:t>
            </a:r>
            <a:r>
              <a:rPr lang="en-GB" sz="800" dirty="0"/>
              <a:t>) - granted under creative commons licence - attribution</a:t>
            </a:r>
          </a:p>
        </p:txBody>
      </p:sp>
      <p:sp>
        <p:nvSpPr>
          <p:cNvPr id="12" name="Rounded Rectangle 2">
            <a:extLst>
              <a:ext uri="{FF2B5EF4-FFF2-40B4-BE49-F238E27FC236}">
                <a16:creationId xmlns:a16="http://schemas.microsoft.com/office/drawing/2014/main" id="{2EC723EF-4B02-7F47-BEEA-00874E521C9F}"/>
              </a:ext>
            </a:extLst>
          </p:cNvPr>
          <p:cNvSpPr/>
          <p:nvPr/>
        </p:nvSpPr>
        <p:spPr>
          <a:xfrm>
            <a:off x="2240066" y="3990977"/>
            <a:ext cx="3855502" cy="1999676"/>
          </a:xfrm>
          <a:prstGeom prst="roundRect">
            <a:avLst/>
          </a:prstGeom>
          <a:noFill/>
          <a:ln>
            <a:solidFill>
              <a:srgbClr val="92BA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Reptiles live in water and on land.</a:t>
            </a:r>
          </a:p>
          <a:p>
            <a:r>
              <a:rPr lang="en-GB" altLang="en-US" dirty="0">
                <a:solidFill>
                  <a:schemeClr val="tx1"/>
                </a:solidFill>
              </a:rPr>
              <a:t>They have scales and are cold blooded. This means that they cannot keep warm by themselves and need to be in a warm place.</a:t>
            </a:r>
          </a:p>
          <a:p>
            <a:r>
              <a:rPr lang="en-GB" altLang="en-US" dirty="0">
                <a:solidFill>
                  <a:schemeClr val="tx1"/>
                </a:solidFill>
              </a:rPr>
              <a:t>They lay their eggs on land.</a:t>
            </a:r>
          </a:p>
        </p:txBody>
      </p:sp>
      <p:sp>
        <p:nvSpPr>
          <p:cNvPr id="13" name="Rounded Rectangle 2">
            <a:extLst>
              <a:ext uri="{FF2B5EF4-FFF2-40B4-BE49-F238E27FC236}">
                <a16:creationId xmlns:a16="http://schemas.microsoft.com/office/drawing/2014/main" id="{7510A0FB-FB09-8D48-A1B7-2959AA89303F}"/>
              </a:ext>
            </a:extLst>
          </p:cNvPr>
          <p:cNvSpPr/>
          <p:nvPr/>
        </p:nvSpPr>
        <p:spPr>
          <a:xfrm>
            <a:off x="6261533" y="2371126"/>
            <a:ext cx="3679744" cy="854246"/>
          </a:xfrm>
          <a:prstGeom prst="roundRect">
            <a:avLst/>
          </a:prstGeom>
          <a:noFill/>
          <a:ln>
            <a:solidFill>
              <a:srgbClr val="92BA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Note the similarities and differences between them</a:t>
            </a:r>
            <a:r>
              <a:rPr lang="en-GB" altLang="en-US" dirty="0"/>
              <a:t>.</a:t>
            </a:r>
          </a:p>
        </p:txBody>
      </p:sp>
      <p:pic>
        <p:nvPicPr>
          <p:cNvPr id="5" name="Picture 4" descr="A picture containing game, drawing&#10;&#10;Description automatically generated">
            <a:extLst>
              <a:ext uri="{FF2B5EF4-FFF2-40B4-BE49-F238E27FC236}">
                <a16:creationId xmlns:a16="http://schemas.microsoft.com/office/drawing/2014/main" id="{0861FDCD-5DB8-FF44-9B33-A0B39C26F13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7983" y="2430648"/>
            <a:ext cx="903294" cy="795096"/>
          </a:xfrm>
          <a:prstGeom prst="rect">
            <a:avLst/>
          </a:prstGeom>
        </p:spPr>
      </p:pic>
      <p:sp>
        <p:nvSpPr>
          <p:cNvPr id="17" name="Title 20">
            <a:extLst>
              <a:ext uri="{FF2B5EF4-FFF2-40B4-BE49-F238E27FC236}">
                <a16:creationId xmlns:a16="http://schemas.microsoft.com/office/drawing/2014/main" id="{2EECC1FB-FDAB-E34C-B130-8C1CEAE28D20}"/>
              </a:ext>
            </a:extLst>
          </p:cNvPr>
          <p:cNvSpPr txBox="1">
            <a:spLocks/>
          </p:cNvSpPr>
          <p:nvPr/>
        </p:nvSpPr>
        <p:spPr>
          <a:xfrm>
            <a:off x="1968484" y="405795"/>
            <a:ext cx="8258566" cy="789110"/>
          </a:xfrm>
          <a:prstGeom prst="round2SameRect">
            <a:avLst/>
          </a:prstGeom>
          <a:solidFill>
            <a:srgbClr val="BED17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+mn-lt"/>
              </a:rPr>
              <a:t>Reptiles</a:t>
            </a:r>
          </a:p>
        </p:txBody>
      </p:sp>
    </p:spTree>
    <p:extLst>
      <p:ext uri="{BB962C8B-B14F-4D97-AF65-F5344CB8AC3E}">
        <p14:creationId xmlns:p14="http://schemas.microsoft.com/office/powerpoint/2010/main" val="1218386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D7A567F8-EB8B-3C47-BF83-BBED15A9D0CF}"/>
              </a:ext>
            </a:extLst>
          </p:cNvPr>
          <p:cNvSpPr/>
          <p:nvPr/>
        </p:nvSpPr>
        <p:spPr>
          <a:xfrm>
            <a:off x="6282956" y="3567465"/>
            <a:ext cx="3668978" cy="2421705"/>
          </a:xfrm>
          <a:prstGeom prst="roundRect">
            <a:avLst>
              <a:gd name="adj" fmla="val 4457"/>
            </a:avLst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ECA148D-8EF2-044B-A114-0BFB94BD1A18}"/>
              </a:ext>
            </a:extLst>
          </p:cNvPr>
          <p:cNvSpPr/>
          <p:nvPr/>
        </p:nvSpPr>
        <p:spPr>
          <a:xfrm>
            <a:off x="2246957" y="1321071"/>
            <a:ext cx="3676654" cy="2421705"/>
          </a:xfrm>
          <a:prstGeom prst="roundRect">
            <a:avLst>
              <a:gd name="adj" fmla="val 445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ounded Rectangle 2"/>
          <p:cNvSpPr/>
          <p:nvPr/>
        </p:nvSpPr>
        <p:spPr>
          <a:xfrm>
            <a:off x="2246956" y="3247667"/>
            <a:ext cx="3676654" cy="495108"/>
          </a:xfrm>
          <a:custGeom>
            <a:avLst/>
            <a:gdLst>
              <a:gd name="connsiteX0" fmla="*/ 0 w 3531481"/>
              <a:gd name="connsiteY0" fmla="*/ 91298 h 547779"/>
              <a:gd name="connsiteX1" fmla="*/ 91298 w 3531481"/>
              <a:gd name="connsiteY1" fmla="*/ 0 h 547779"/>
              <a:gd name="connsiteX2" fmla="*/ 3440183 w 3531481"/>
              <a:gd name="connsiteY2" fmla="*/ 0 h 547779"/>
              <a:gd name="connsiteX3" fmla="*/ 3531481 w 3531481"/>
              <a:gd name="connsiteY3" fmla="*/ 91298 h 547779"/>
              <a:gd name="connsiteX4" fmla="*/ 3531481 w 3531481"/>
              <a:gd name="connsiteY4" fmla="*/ 456481 h 547779"/>
              <a:gd name="connsiteX5" fmla="*/ 3440183 w 3531481"/>
              <a:gd name="connsiteY5" fmla="*/ 547779 h 547779"/>
              <a:gd name="connsiteX6" fmla="*/ 91298 w 3531481"/>
              <a:gd name="connsiteY6" fmla="*/ 547779 h 547779"/>
              <a:gd name="connsiteX7" fmla="*/ 0 w 3531481"/>
              <a:gd name="connsiteY7" fmla="*/ 456481 h 547779"/>
              <a:gd name="connsiteX8" fmla="*/ 0 w 3531481"/>
              <a:gd name="connsiteY8" fmla="*/ 91298 h 547779"/>
              <a:gd name="connsiteX0" fmla="*/ 418 w 3531899"/>
              <a:gd name="connsiteY0" fmla="*/ 91298 h 547779"/>
              <a:gd name="connsiteX1" fmla="*/ 43164 w 3531899"/>
              <a:gd name="connsiteY1" fmla="*/ 4046 h 547779"/>
              <a:gd name="connsiteX2" fmla="*/ 3440601 w 3531899"/>
              <a:gd name="connsiteY2" fmla="*/ 0 h 547779"/>
              <a:gd name="connsiteX3" fmla="*/ 3531899 w 3531899"/>
              <a:gd name="connsiteY3" fmla="*/ 91298 h 547779"/>
              <a:gd name="connsiteX4" fmla="*/ 3531899 w 3531899"/>
              <a:gd name="connsiteY4" fmla="*/ 456481 h 547779"/>
              <a:gd name="connsiteX5" fmla="*/ 3440601 w 3531899"/>
              <a:gd name="connsiteY5" fmla="*/ 547779 h 547779"/>
              <a:gd name="connsiteX6" fmla="*/ 91716 w 3531899"/>
              <a:gd name="connsiteY6" fmla="*/ 547779 h 547779"/>
              <a:gd name="connsiteX7" fmla="*/ 418 w 3531899"/>
              <a:gd name="connsiteY7" fmla="*/ 456481 h 547779"/>
              <a:gd name="connsiteX8" fmla="*/ 418 w 3531899"/>
              <a:gd name="connsiteY8" fmla="*/ 91298 h 547779"/>
              <a:gd name="connsiteX0" fmla="*/ 418 w 3533079"/>
              <a:gd name="connsiteY0" fmla="*/ 87252 h 543733"/>
              <a:gd name="connsiteX1" fmla="*/ 43164 w 3533079"/>
              <a:gd name="connsiteY1" fmla="*/ 0 h 543733"/>
              <a:gd name="connsiteX2" fmla="*/ 3493199 w 3533079"/>
              <a:gd name="connsiteY2" fmla="*/ 0 h 543733"/>
              <a:gd name="connsiteX3" fmla="*/ 3531899 w 3533079"/>
              <a:gd name="connsiteY3" fmla="*/ 87252 h 543733"/>
              <a:gd name="connsiteX4" fmla="*/ 3531899 w 3533079"/>
              <a:gd name="connsiteY4" fmla="*/ 452435 h 543733"/>
              <a:gd name="connsiteX5" fmla="*/ 3440601 w 3533079"/>
              <a:gd name="connsiteY5" fmla="*/ 543733 h 543733"/>
              <a:gd name="connsiteX6" fmla="*/ 91716 w 3533079"/>
              <a:gd name="connsiteY6" fmla="*/ 543733 h 543733"/>
              <a:gd name="connsiteX7" fmla="*/ 418 w 3533079"/>
              <a:gd name="connsiteY7" fmla="*/ 452435 h 543733"/>
              <a:gd name="connsiteX8" fmla="*/ 418 w 3533079"/>
              <a:gd name="connsiteY8" fmla="*/ 87252 h 54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3079" h="543733">
                <a:moveTo>
                  <a:pt x="418" y="87252"/>
                </a:moveTo>
                <a:cubicBezTo>
                  <a:pt x="418" y="36830"/>
                  <a:pt x="-7258" y="0"/>
                  <a:pt x="43164" y="0"/>
                </a:cubicBezTo>
                <a:lnTo>
                  <a:pt x="3493199" y="0"/>
                </a:lnTo>
                <a:cubicBezTo>
                  <a:pt x="3543621" y="0"/>
                  <a:pt x="3531899" y="36830"/>
                  <a:pt x="3531899" y="87252"/>
                </a:cubicBezTo>
                <a:lnTo>
                  <a:pt x="3531899" y="452435"/>
                </a:lnTo>
                <a:cubicBezTo>
                  <a:pt x="3531899" y="502857"/>
                  <a:pt x="3491023" y="543733"/>
                  <a:pt x="3440601" y="543733"/>
                </a:cubicBezTo>
                <a:lnTo>
                  <a:pt x="91716" y="543733"/>
                </a:lnTo>
                <a:cubicBezTo>
                  <a:pt x="41294" y="543733"/>
                  <a:pt x="418" y="502857"/>
                  <a:pt x="418" y="452435"/>
                </a:cubicBezTo>
                <a:lnTo>
                  <a:pt x="418" y="8725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lion</a:t>
            </a:r>
          </a:p>
        </p:txBody>
      </p:sp>
      <p:sp>
        <p:nvSpPr>
          <p:cNvPr id="9" name="Rounded Rectangle 2">
            <a:extLst>
              <a:ext uri="{FF2B5EF4-FFF2-40B4-BE49-F238E27FC236}">
                <a16:creationId xmlns:a16="http://schemas.microsoft.com/office/drawing/2014/main" id="{321ABAA6-E1D0-7D4B-9C59-7CD12E1410BA}"/>
              </a:ext>
            </a:extLst>
          </p:cNvPr>
          <p:cNvSpPr/>
          <p:nvPr/>
        </p:nvSpPr>
        <p:spPr>
          <a:xfrm>
            <a:off x="6279909" y="5495547"/>
            <a:ext cx="3679744" cy="495108"/>
          </a:xfrm>
          <a:custGeom>
            <a:avLst/>
            <a:gdLst>
              <a:gd name="connsiteX0" fmla="*/ 0 w 3531481"/>
              <a:gd name="connsiteY0" fmla="*/ 91298 h 547779"/>
              <a:gd name="connsiteX1" fmla="*/ 91298 w 3531481"/>
              <a:gd name="connsiteY1" fmla="*/ 0 h 547779"/>
              <a:gd name="connsiteX2" fmla="*/ 3440183 w 3531481"/>
              <a:gd name="connsiteY2" fmla="*/ 0 h 547779"/>
              <a:gd name="connsiteX3" fmla="*/ 3531481 w 3531481"/>
              <a:gd name="connsiteY3" fmla="*/ 91298 h 547779"/>
              <a:gd name="connsiteX4" fmla="*/ 3531481 w 3531481"/>
              <a:gd name="connsiteY4" fmla="*/ 456481 h 547779"/>
              <a:gd name="connsiteX5" fmla="*/ 3440183 w 3531481"/>
              <a:gd name="connsiteY5" fmla="*/ 547779 h 547779"/>
              <a:gd name="connsiteX6" fmla="*/ 91298 w 3531481"/>
              <a:gd name="connsiteY6" fmla="*/ 547779 h 547779"/>
              <a:gd name="connsiteX7" fmla="*/ 0 w 3531481"/>
              <a:gd name="connsiteY7" fmla="*/ 456481 h 547779"/>
              <a:gd name="connsiteX8" fmla="*/ 0 w 3531481"/>
              <a:gd name="connsiteY8" fmla="*/ 91298 h 547779"/>
              <a:gd name="connsiteX0" fmla="*/ 418 w 3531899"/>
              <a:gd name="connsiteY0" fmla="*/ 91298 h 547779"/>
              <a:gd name="connsiteX1" fmla="*/ 43164 w 3531899"/>
              <a:gd name="connsiteY1" fmla="*/ 4046 h 547779"/>
              <a:gd name="connsiteX2" fmla="*/ 3440601 w 3531899"/>
              <a:gd name="connsiteY2" fmla="*/ 0 h 547779"/>
              <a:gd name="connsiteX3" fmla="*/ 3531899 w 3531899"/>
              <a:gd name="connsiteY3" fmla="*/ 91298 h 547779"/>
              <a:gd name="connsiteX4" fmla="*/ 3531899 w 3531899"/>
              <a:gd name="connsiteY4" fmla="*/ 456481 h 547779"/>
              <a:gd name="connsiteX5" fmla="*/ 3440601 w 3531899"/>
              <a:gd name="connsiteY5" fmla="*/ 547779 h 547779"/>
              <a:gd name="connsiteX6" fmla="*/ 91716 w 3531899"/>
              <a:gd name="connsiteY6" fmla="*/ 547779 h 547779"/>
              <a:gd name="connsiteX7" fmla="*/ 418 w 3531899"/>
              <a:gd name="connsiteY7" fmla="*/ 456481 h 547779"/>
              <a:gd name="connsiteX8" fmla="*/ 418 w 3531899"/>
              <a:gd name="connsiteY8" fmla="*/ 91298 h 547779"/>
              <a:gd name="connsiteX0" fmla="*/ 418 w 3533079"/>
              <a:gd name="connsiteY0" fmla="*/ 87252 h 543733"/>
              <a:gd name="connsiteX1" fmla="*/ 43164 w 3533079"/>
              <a:gd name="connsiteY1" fmla="*/ 0 h 543733"/>
              <a:gd name="connsiteX2" fmla="*/ 3493199 w 3533079"/>
              <a:gd name="connsiteY2" fmla="*/ 0 h 543733"/>
              <a:gd name="connsiteX3" fmla="*/ 3531899 w 3533079"/>
              <a:gd name="connsiteY3" fmla="*/ 87252 h 543733"/>
              <a:gd name="connsiteX4" fmla="*/ 3531899 w 3533079"/>
              <a:gd name="connsiteY4" fmla="*/ 452435 h 543733"/>
              <a:gd name="connsiteX5" fmla="*/ 3440601 w 3533079"/>
              <a:gd name="connsiteY5" fmla="*/ 543733 h 543733"/>
              <a:gd name="connsiteX6" fmla="*/ 91716 w 3533079"/>
              <a:gd name="connsiteY6" fmla="*/ 543733 h 543733"/>
              <a:gd name="connsiteX7" fmla="*/ 418 w 3533079"/>
              <a:gd name="connsiteY7" fmla="*/ 452435 h 543733"/>
              <a:gd name="connsiteX8" fmla="*/ 418 w 3533079"/>
              <a:gd name="connsiteY8" fmla="*/ 87252 h 54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3079" h="543733">
                <a:moveTo>
                  <a:pt x="418" y="87252"/>
                </a:moveTo>
                <a:cubicBezTo>
                  <a:pt x="418" y="36830"/>
                  <a:pt x="-7258" y="0"/>
                  <a:pt x="43164" y="0"/>
                </a:cubicBezTo>
                <a:lnTo>
                  <a:pt x="3493199" y="0"/>
                </a:lnTo>
                <a:cubicBezTo>
                  <a:pt x="3543621" y="0"/>
                  <a:pt x="3531899" y="36830"/>
                  <a:pt x="3531899" y="87252"/>
                </a:cubicBezTo>
                <a:lnTo>
                  <a:pt x="3531899" y="452435"/>
                </a:lnTo>
                <a:cubicBezTo>
                  <a:pt x="3531899" y="502857"/>
                  <a:pt x="3491023" y="543733"/>
                  <a:pt x="3440601" y="543733"/>
                </a:cubicBezTo>
                <a:lnTo>
                  <a:pt x="91716" y="543733"/>
                </a:lnTo>
                <a:cubicBezTo>
                  <a:pt x="41294" y="543733"/>
                  <a:pt x="418" y="502857"/>
                  <a:pt x="418" y="452435"/>
                </a:cubicBezTo>
                <a:lnTo>
                  <a:pt x="418" y="8725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zebra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8D35804-BCD7-F54A-B988-8A6BDF9D4009}"/>
              </a:ext>
            </a:extLst>
          </p:cNvPr>
          <p:cNvSpPr/>
          <p:nvPr/>
        </p:nvSpPr>
        <p:spPr>
          <a:xfrm>
            <a:off x="1968484" y="6169073"/>
            <a:ext cx="8245503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700" dirty="0"/>
              <a:t>Photo courtesy of </a:t>
            </a:r>
            <a:r>
              <a:rPr lang="en-GB" sz="700" dirty="0" err="1"/>
              <a:t>vickispix</a:t>
            </a:r>
            <a:r>
              <a:rPr lang="en-GB" sz="700" dirty="0"/>
              <a:t>, </a:t>
            </a:r>
            <a:r>
              <a:rPr lang="en-GB" sz="700" dirty="0" err="1"/>
              <a:t>tambako</a:t>
            </a:r>
            <a:r>
              <a:rPr lang="en-GB" sz="700" dirty="0"/>
              <a:t>(@</a:t>
            </a:r>
            <a:r>
              <a:rPr lang="en-GB" sz="700" dirty="0" err="1"/>
              <a:t>flickr.com</a:t>
            </a:r>
            <a:r>
              <a:rPr lang="en-GB" sz="700" dirty="0"/>
              <a:t>) - granted under creative commons licence - attribution</a:t>
            </a:r>
          </a:p>
        </p:txBody>
      </p:sp>
      <p:sp>
        <p:nvSpPr>
          <p:cNvPr id="12" name="Rounded Rectangle 2">
            <a:extLst>
              <a:ext uri="{FF2B5EF4-FFF2-40B4-BE49-F238E27FC236}">
                <a16:creationId xmlns:a16="http://schemas.microsoft.com/office/drawing/2014/main" id="{2EC723EF-4B02-7F47-BEEA-00874E521C9F}"/>
              </a:ext>
            </a:extLst>
          </p:cNvPr>
          <p:cNvSpPr/>
          <p:nvPr/>
        </p:nvSpPr>
        <p:spPr>
          <a:xfrm>
            <a:off x="2240066" y="4297445"/>
            <a:ext cx="3855502" cy="1386743"/>
          </a:xfrm>
          <a:prstGeom prst="round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Mammals usually have hair or fur.</a:t>
            </a:r>
          </a:p>
          <a:p>
            <a:r>
              <a:rPr lang="en-GB" altLang="en-US" dirty="0">
                <a:solidFill>
                  <a:schemeClr val="tx1"/>
                </a:solidFill>
              </a:rPr>
              <a:t>Mammal babies are born alive.</a:t>
            </a:r>
          </a:p>
          <a:p>
            <a:r>
              <a:rPr lang="en-GB" altLang="en-US" dirty="0">
                <a:solidFill>
                  <a:schemeClr val="tx1"/>
                </a:solidFill>
              </a:rPr>
              <a:t>The mothers feed their babies milk.</a:t>
            </a:r>
          </a:p>
          <a:p>
            <a:r>
              <a:rPr lang="en-GB" altLang="en-US" dirty="0">
                <a:solidFill>
                  <a:schemeClr val="tx1"/>
                </a:solidFill>
              </a:rPr>
              <a:t>We are mammals.</a:t>
            </a:r>
          </a:p>
        </p:txBody>
      </p:sp>
      <p:sp>
        <p:nvSpPr>
          <p:cNvPr id="13" name="Rounded Rectangle 2">
            <a:extLst>
              <a:ext uri="{FF2B5EF4-FFF2-40B4-BE49-F238E27FC236}">
                <a16:creationId xmlns:a16="http://schemas.microsoft.com/office/drawing/2014/main" id="{7510A0FB-FB09-8D48-A1B7-2959AA89303F}"/>
              </a:ext>
            </a:extLst>
          </p:cNvPr>
          <p:cNvSpPr/>
          <p:nvPr/>
        </p:nvSpPr>
        <p:spPr>
          <a:xfrm>
            <a:off x="6261533" y="2371126"/>
            <a:ext cx="3679744" cy="854246"/>
          </a:xfrm>
          <a:prstGeom prst="round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Note the similarities and differences between them</a:t>
            </a:r>
            <a:r>
              <a:rPr lang="en-GB" altLang="en-US" dirty="0"/>
              <a:t>.</a:t>
            </a:r>
          </a:p>
        </p:txBody>
      </p:sp>
      <p:pic>
        <p:nvPicPr>
          <p:cNvPr id="5" name="Picture 4" descr="A picture containing game, drawing&#10;&#10;Description automatically generated">
            <a:extLst>
              <a:ext uri="{FF2B5EF4-FFF2-40B4-BE49-F238E27FC236}">
                <a16:creationId xmlns:a16="http://schemas.microsoft.com/office/drawing/2014/main" id="{0861FDCD-5DB8-FF44-9B33-A0B39C26F13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7983" y="2430648"/>
            <a:ext cx="903294" cy="795096"/>
          </a:xfrm>
          <a:prstGeom prst="rect">
            <a:avLst/>
          </a:prstGeom>
        </p:spPr>
      </p:pic>
      <p:sp>
        <p:nvSpPr>
          <p:cNvPr id="17" name="Title 20">
            <a:extLst>
              <a:ext uri="{FF2B5EF4-FFF2-40B4-BE49-F238E27FC236}">
                <a16:creationId xmlns:a16="http://schemas.microsoft.com/office/drawing/2014/main" id="{2EECC1FB-FDAB-E34C-B130-8C1CEAE28D20}"/>
              </a:ext>
            </a:extLst>
          </p:cNvPr>
          <p:cNvSpPr txBox="1">
            <a:spLocks/>
          </p:cNvSpPr>
          <p:nvPr/>
        </p:nvSpPr>
        <p:spPr>
          <a:xfrm>
            <a:off x="1968484" y="405795"/>
            <a:ext cx="8258566" cy="789110"/>
          </a:xfrm>
          <a:prstGeom prst="round2SameRect">
            <a:avLst/>
          </a:prstGeom>
          <a:solidFill>
            <a:srgbClr val="BED17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+mn-lt"/>
              </a:rPr>
              <a:t>Mammals</a:t>
            </a:r>
          </a:p>
        </p:txBody>
      </p:sp>
    </p:spTree>
    <p:extLst>
      <p:ext uri="{BB962C8B-B14F-4D97-AF65-F5344CB8AC3E}">
        <p14:creationId xmlns:p14="http://schemas.microsoft.com/office/powerpoint/2010/main" val="709191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05DE4313-7972-B543-84D6-29BD96C6F0AC}"/>
              </a:ext>
            </a:extLst>
          </p:cNvPr>
          <p:cNvSpPr/>
          <p:nvPr/>
        </p:nvSpPr>
        <p:spPr>
          <a:xfrm>
            <a:off x="6282955" y="3548503"/>
            <a:ext cx="3658322" cy="2420305"/>
          </a:xfrm>
          <a:prstGeom prst="roundRect">
            <a:avLst>
              <a:gd name="adj" fmla="val 4457"/>
            </a:avLst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EC03AC5-C1DA-034C-A517-E73F420F7AF6}"/>
              </a:ext>
            </a:extLst>
          </p:cNvPr>
          <p:cNvSpPr/>
          <p:nvPr/>
        </p:nvSpPr>
        <p:spPr>
          <a:xfrm>
            <a:off x="2246957" y="1322471"/>
            <a:ext cx="3676654" cy="2420305"/>
          </a:xfrm>
          <a:prstGeom prst="roundRect">
            <a:avLst>
              <a:gd name="adj" fmla="val 445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ounded Rectangle 2"/>
          <p:cNvSpPr/>
          <p:nvPr/>
        </p:nvSpPr>
        <p:spPr>
          <a:xfrm>
            <a:off x="2246956" y="3247667"/>
            <a:ext cx="3676654" cy="495108"/>
          </a:xfrm>
          <a:custGeom>
            <a:avLst/>
            <a:gdLst>
              <a:gd name="connsiteX0" fmla="*/ 0 w 3531481"/>
              <a:gd name="connsiteY0" fmla="*/ 91298 h 547779"/>
              <a:gd name="connsiteX1" fmla="*/ 91298 w 3531481"/>
              <a:gd name="connsiteY1" fmla="*/ 0 h 547779"/>
              <a:gd name="connsiteX2" fmla="*/ 3440183 w 3531481"/>
              <a:gd name="connsiteY2" fmla="*/ 0 h 547779"/>
              <a:gd name="connsiteX3" fmla="*/ 3531481 w 3531481"/>
              <a:gd name="connsiteY3" fmla="*/ 91298 h 547779"/>
              <a:gd name="connsiteX4" fmla="*/ 3531481 w 3531481"/>
              <a:gd name="connsiteY4" fmla="*/ 456481 h 547779"/>
              <a:gd name="connsiteX5" fmla="*/ 3440183 w 3531481"/>
              <a:gd name="connsiteY5" fmla="*/ 547779 h 547779"/>
              <a:gd name="connsiteX6" fmla="*/ 91298 w 3531481"/>
              <a:gd name="connsiteY6" fmla="*/ 547779 h 547779"/>
              <a:gd name="connsiteX7" fmla="*/ 0 w 3531481"/>
              <a:gd name="connsiteY7" fmla="*/ 456481 h 547779"/>
              <a:gd name="connsiteX8" fmla="*/ 0 w 3531481"/>
              <a:gd name="connsiteY8" fmla="*/ 91298 h 547779"/>
              <a:gd name="connsiteX0" fmla="*/ 418 w 3531899"/>
              <a:gd name="connsiteY0" fmla="*/ 91298 h 547779"/>
              <a:gd name="connsiteX1" fmla="*/ 43164 w 3531899"/>
              <a:gd name="connsiteY1" fmla="*/ 4046 h 547779"/>
              <a:gd name="connsiteX2" fmla="*/ 3440601 w 3531899"/>
              <a:gd name="connsiteY2" fmla="*/ 0 h 547779"/>
              <a:gd name="connsiteX3" fmla="*/ 3531899 w 3531899"/>
              <a:gd name="connsiteY3" fmla="*/ 91298 h 547779"/>
              <a:gd name="connsiteX4" fmla="*/ 3531899 w 3531899"/>
              <a:gd name="connsiteY4" fmla="*/ 456481 h 547779"/>
              <a:gd name="connsiteX5" fmla="*/ 3440601 w 3531899"/>
              <a:gd name="connsiteY5" fmla="*/ 547779 h 547779"/>
              <a:gd name="connsiteX6" fmla="*/ 91716 w 3531899"/>
              <a:gd name="connsiteY6" fmla="*/ 547779 h 547779"/>
              <a:gd name="connsiteX7" fmla="*/ 418 w 3531899"/>
              <a:gd name="connsiteY7" fmla="*/ 456481 h 547779"/>
              <a:gd name="connsiteX8" fmla="*/ 418 w 3531899"/>
              <a:gd name="connsiteY8" fmla="*/ 91298 h 547779"/>
              <a:gd name="connsiteX0" fmla="*/ 418 w 3533079"/>
              <a:gd name="connsiteY0" fmla="*/ 87252 h 543733"/>
              <a:gd name="connsiteX1" fmla="*/ 43164 w 3533079"/>
              <a:gd name="connsiteY1" fmla="*/ 0 h 543733"/>
              <a:gd name="connsiteX2" fmla="*/ 3493199 w 3533079"/>
              <a:gd name="connsiteY2" fmla="*/ 0 h 543733"/>
              <a:gd name="connsiteX3" fmla="*/ 3531899 w 3533079"/>
              <a:gd name="connsiteY3" fmla="*/ 87252 h 543733"/>
              <a:gd name="connsiteX4" fmla="*/ 3531899 w 3533079"/>
              <a:gd name="connsiteY4" fmla="*/ 452435 h 543733"/>
              <a:gd name="connsiteX5" fmla="*/ 3440601 w 3533079"/>
              <a:gd name="connsiteY5" fmla="*/ 543733 h 543733"/>
              <a:gd name="connsiteX6" fmla="*/ 91716 w 3533079"/>
              <a:gd name="connsiteY6" fmla="*/ 543733 h 543733"/>
              <a:gd name="connsiteX7" fmla="*/ 418 w 3533079"/>
              <a:gd name="connsiteY7" fmla="*/ 452435 h 543733"/>
              <a:gd name="connsiteX8" fmla="*/ 418 w 3533079"/>
              <a:gd name="connsiteY8" fmla="*/ 87252 h 54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3079" h="543733">
                <a:moveTo>
                  <a:pt x="418" y="87252"/>
                </a:moveTo>
                <a:cubicBezTo>
                  <a:pt x="418" y="36830"/>
                  <a:pt x="-7258" y="0"/>
                  <a:pt x="43164" y="0"/>
                </a:cubicBezTo>
                <a:lnTo>
                  <a:pt x="3493199" y="0"/>
                </a:lnTo>
                <a:cubicBezTo>
                  <a:pt x="3543621" y="0"/>
                  <a:pt x="3531899" y="36830"/>
                  <a:pt x="3531899" y="87252"/>
                </a:cubicBezTo>
                <a:lnTo>
                  <a:pt x="3531899" y="452435"/>
                </a:lnTo>
                <a:cubicBezTo>
                  <a:pt x="3531899" y="502857"/>
                  <a:pt x="3491023" y="543733"/>
                  <a:pt x="3440601" y="543733"/>
                </a:cubicBezTo>
                <a:lnTo>
                  <a:pt x="91716" y="543733"/>
                </a:lnTo>
                <a:cubicBezTo>
                  <a:pt x="41294" y="543733"/>
                  <a:pt x="418" y="502857"/>
                  <a:pt x="418" y="452435"/>
                </a:cubicBezTo>
                <a:lnTo>
                  <a:pt x="418" y="87252"/>
                </a:lnTo>
                <a:close/>
              </a:path>
            </a:pathLst>
          </a:custGeom>
          <a:solidFill>
            <a:srgbClr val="80C1EB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Clown Fish</a:t>
            </a:r>
          </a:p>
        </p:txBody>
      </p:sp>
      <p:sp>
        <p:nvSpPr>
          <p:cNvPr id="9" name="Rounded Rectangle 2">
            <a:extLst>
              <a:ext uri="{FF2B5EF4-FFF2-40B4-BE49-F238E27FC236}">
                <a16:creationId xmlns:a16="http://schemas.microsoft.com/office/drawing/2014/main" id="{321ABAA6-E1D0-7D4B-9C59-7CD12E1410BA}"/>
              </a:ext>
            </a:extLst>
          </p:cNvPr>
          <p:cNvSpPr/>
          <p:nvPr/>
        </p:nvSpPr>
        <p:spPr>
          <a:xfrm>
            <a:off x="6279909" y="5495547"/>
            <a:ext cx="3679744" cy="495108"/>
          </a:xfrm>
          <a:custGeom>
            <a:avLst/>
            <a:gdLst>
              <a:gd name="connsiteX0" fmla="*/ 0 w 3531481"/>
              <a:gd name="connsiteY0" fmla="*/ 91298 h 547779"/>
              <a:gd name="connsiteX1" fmla="*/ 91298 w 3531481"/>
              <a:gd name="connsiteY1" fmla="*/ 0 h 547779"/>
              <a:gd name="connsiteX2" fmla="*/ 3440183 w 3531481"/>
              <a:gd name="connsiteY2" fmla="*/ 0 h 547779"/>
              <a:gd name="connsiteX3" fmla="*/ 3531481 w 3531481"/>
              <a:gd name="connsiteY3" fmla="*/ 91298 h 547779"/>
              <a:gd name="connsiteX4" fmla="*/ 3531481 w 3531481"/>
              <a:gd name="connsiteY4" fmla="*/ 456481 h 547779"/>
              <a:gd name="connsiteX5" fmla="*/ 3440183 w 3531481"/>
              <a:gd name="connsiteY5" fmla="*/ 547779 h 547779"/>
              <a:gd name="connsiteX6" fmla="*/ 91298 w 3531481"/>
              <a:gd name="connsiteY6" fmla="*/ 547779 h 547779"/>
              <a:gd name="connsiteX7" fmla="*/ 0 w 3531481"/>
              <a:gd name="connsiteY7" fmla="*/ 456481 h 547779"/>
              <a:gd name="connsiteX8" fmla="*/ 0 w 3531481"/>
              <a:gd name="connsiteY8" fmla="*/ 91298 h 547779"/>
              <a:gd name="connsiteX0" fmla="*/ 418 w 3531899"/>
              <a:gd name="connsiteY0" fmla="*/ 91298 h 547779"/>
              <a:gd name="connsiteX1" fmla="*/ 43164 w 3531899"/>
              <a:gd name="connsiteY1" fmla="*/ 4046 h 547779"/>
              <a:gd name="connsiteX2" fmla="*/ 3440601 w 3531899"/>
              <a:gd name="connsiteY2" fmla="*/ 0 h 547779"/>
              <a:gd name="connsiteX3" fmla="*/ 3531899 w 3531899"/>
              <a:gd name="connsiteY3" fmla="*/ 91298 h 547779"/>
              <a:gd name="connsiteX4" fmla="*/ 3531899 w 3531899"/>
              <a:gd name="connsiteY4" fmla="*/ 456481 h 547779"/>
              <a:gd name="connsiteX5" fmla="*/ 3440601 w 3531899"/>
              <a:gd name="connsiteY5" fmla="*/ 547779 h 547779"/>
              <a:gd name="connsiteX6" fmla="*/ 91716 w 3531899"/>
              <a:gd name="connsiteY6" fmla="*/ 547779 h 547779"/>
              <a:gd name="connsiteX7" fmla="*/ 418 w 3531899"/>
              <a:gd name="connsiteY7" fmla="*/ 456481 h 547779"/>
              <a:gd name="connsiteX8" fmla="*/ 418 w 3531899"/>
              <a:gd name="connsiteY8" fmla="*/ 91298 h 547779"/>
              <a:gd name="connsiteX0" fmla="*/ 418 w 3533079"/>
              <a:gd name="connsiteY0" fmla="*/ 87252 h 543733"/>
              <a:gd name="connsiteX1" fmla="*/ 43164 w 3533079"/>
              <a:gd name="connsiteY1" fmla="*/ 0 h 543733"/>
              <a:gd name="connsiteX2" fmla="*/ 3493199 w 3533079"/>
              <a:gd name="connsiteY2" fmla="*/ 0 h 543733"/>
              <a:gd name="connsiteX3" fmla="*/ 3531899 w 3533079"/>
              <a:gd name="connsiteY3" fmla="*/ 87252 h 543733"/>
              <a:gd name="connsiteX4" fmla="*/ 3531899 w 3533079"/>
              <a:gd name="connsiteY4" fmla="*/ 452435 h 543733"/>
              <a:gd name="connsiteX5" fmla="*/ 3440601 w 3533079"/>
              <a:gd name="connsiteY5" fmla="*/ 543733 h 543733"/>
              <a:gd name="connsiteX6" fmla="*/ 91716 w 3533079"/>
              <a:gd name="connsiteY6" fmla="*/ 543733 h 543733"/>
              <a:gd name="connsiteX7" fmla="*/ 418 w 3533079"/>
              <a:gd name="connsiteY7" fmla="*/ 452435 h 543733"/>
              <a:gd name="connsiteX8" fmla="*/ 418 w 3533079"/>
              <a:gd name="connsiteY8" fmla="*/ 87252 h 54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3079" h="543733">
                <a:moveTo>
                  <a:pt x="418" y="87252"/>
                </a:moveTo>
                <a:cubicBezTo>
                  <a:pt x="418" y="36830"/>
                  <a:pt x="-7258" y="0"/>
                  <a:pt x="43164" y="0"/>
                </a:cubicBezTo>
                <a:lnTo>
                  <a:pt x="3493199" y="0"/>
                </a:lnTo>
                <a:cubicBezTo>
                  <a:pt x="3543621" y="0"/>
                  <a:pt x="3531899" y="36830"/>
                  <a:pt x="3531899" y="87252"/>
                </a:cubicBezTo>
                <a:lnTo>
                  <a:pt x="3531899" y="452435"/>
                </a:lnTo>
                <a:cubicBezTo>
                  <a:pt x="3531899" y="502857"/>
                  <a:pt x="3491023" y="543733"/>
                  <a:pt x="3440601" y="543733"/>
                </a:cubicBezTo>
                <a:lnTo>
                  <a:pt x="91716" y="543733"/>
                </a:lnTo>
                <a:cubicBezTo>
                  <a:pt x="41294" y="543733"/>
                  <a:pt x="418" y="502857"/>
                  <a:pt x="418" y="452435"/>
                </a:cubicBezTo>
                <a:lnTo>
                  <a:pt x="418" y="87252"/>
                </a:lnTo>
                <a:close/>
              </a:path>
            </a:pathLst>
          </a:custGeom>
          <a:solidFill>
            <a:srgbClr val="80C1EB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Neon Tetra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8D35804-BCD7-F54A-B988-8A6BDF9D4009}"/>
              </a:ext>
            </a:extLst>
          </p:cNvPr>
          <p:cNvSpPr/>
          <p:nvPr/>
        </p:nvSpPr>
        <p:spPr>
          <a:xfrm>
            <a:off x="1968484" y="6169073"/>
            <a:ext cx="8245503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700" dirty="0"/>
              <a:t>Photo courtesy of 24242453@N07, </a:t>
            </a:r>
            <a:r>
              <a:rPr lang="en-GB" sz="700" dirty="0" err="1"/>
              <a:t>nathaninsandiego</a:t>
            </a:r>
            <a:r>
              <a:rPr lang="en-GB" sz="700" dirty="0"/>
              <a:t> (@</a:t>
            </a:r>
            <a:r>
              <a:rPr lang="en-GB" sz="700" dirty="0" err="1"/>
              <a:t>flickr.com</a:t>
            </a:r>
            <a:r>
              <a:rPr lang="en-GB" sz="700" dirty="0"/>
              <a:t>) - granted under creative commons licence - attribution</a:t>
            </a:r>
          </a:p>
        </p:txBody>
      </p:sp>
      <p:sp>
        <p:nvSpPr>
          <p:cNvPr id="12" name="Rounded Rectangle 2">
            <a:extLst>
              <a:ext uri="{FF2B5EF4-FFF2-40B4-BE49-F238E27FC236}">
                <a16:creationId xmlns:a16="http://schemas.microsoft.com/office/drawing/2014/main" id="{2EC723EF-4B02-7F47-BEEA-00874E521C9F}"/>
              </a:ext>
            </a:extLst>
          </p:cNvPr>
          <p:cNvSpPr/>
          <p:nvPr/>
        </p:nvSpPr>
        <p:spPr>
          <a:xfrm>
            <a:off x="2240066" y="4297445"/>
            <a:ext cx="3855502" cy="1386743"/>
          </a:xfrm>
          <a:prstGeom prst="roundRect">
            <a:avLst/>
          </a:prstGeom>
          <a:noFill/>
          <a:ln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Fish live in water.</a:t>
            </a:r>
          </a:p>
          <a:p>
            <a:r>
              <a:rPr lang="en-GB" altLang="en-US" dirty="0">
                <a:solidFill>
                  <a:schemeClr val="tx1"/>
                </a:solidFill>
              </a:rPr>
              <a:t>They have fins instead of legs and gills instead of lungs. They lay their eggs in water.</a:t>
            </a:r>
          </a:p>
        </p:txBody>
      </p:sp>
      <p:sp>
        <p:nvSpPr>
          <p:cNvPr id="13" name="Rounded Rectangle 2">
            <a:extLst>
              <a:ext uri="{FF2B5EF4-FFF2-40B4-BE49-F238E27FC236}">
                <a16:creationId xmlns:a16="http://schemas.microsoft.com/office/drawing/2014/main" id="{7510A0FB-FB09-8D48-A1B7-2959AA89303F}"/>
              </a:ext>
            </a:extLst>
          </p:cNvPr>
          <p:cNvSpPr/>
          <p:nvPr/>
        </p:nvSpPr>
        <p:spPr>
          <a:xfrm>
            <a:off x="6261533" y="2371126"/>
            <a:ext cx="3679744" cy="854246"/>
          </a:xfrm>
          <a:prstGeom prst="roundRect">
            <a:avLst/>
          </a:prstGeom>
          <a:noFill/>
          <a:ln>
            <a:solidFill>
              <a:srgbClr val="80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Note the similarities and differences between them</a:t>
            </a:r>
            <a:r>
              <a:rPr lang="en-GB" altLang="en-US" dirty="0"/>
              <a:t>.</a:t>
            </a:r>
          </a:p>
        </p:txBody>
      </p:sp>
      <p:pic>
        <p:nvPicPr>
          <p:cNvPr id="5" name="Picture 4" descr="A picture containing game, drawing&#10;&#10;Description automatically generated">
            <a:extLst>
              <a:ext uri="{FF2B5EF4-FFF2-40B4-BE49-F238E27FC236}">
                <a16:creationId xmlns:a16="http://schemas.microsoft.com/office/drawing/2014/main" id="{0861FDCD-5DB8-FF44-9B33-A0B39C26F13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7983" y="2430648"/>
            <a:ext cx="903294" cy="795096"/>
          </a:xfrm>
          <a:prstGeom prst="rect">
            <a:avLst/>
          </a:prstGeom>
        </p:spPr>
      </p:pic>
      <p:sp>
        <p:nvSpPr>
          <p:cNvPr id="17" name="Title 20">
            <a:extLst>
              <a:ext uri="{FF2B5EF4-FFF2-40B4-BE49-F238E27FC236}">
                <a16:creationId xmlns:a16="http://schemas.microsoft.com/office/drawing/2014/main" id="{2EECC1FB-FDAB-E34C-B130-8C1CEAE28D20}"/>
              </a:ext>
            </a:extLst>
          </p:cNvPr>
          <p:cNvSpPr txBox="1">
            <a:spLocks/>
          </p:cNvSpPr>
          <p:nvPr/>
        </p:nvSpPr>
        <p:spPr>
          <a:xfrm>
            <a:off x="1968484" y="405795"/>
            <a:ext cx="8258566" cy="789110"/>
          </a:xfrm>
          <a:prstGeom prst="round2SameRect">
            <a:avLst/>
          </a:prstGeom>
          <a:solidFill>
            <a:srgbClr val="BED17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+mn-lt"/>
              </a:rPr>
              <a:t>Fish</a:t>
            </a:r>
          </a:p>
        </p:txBody>
      </p:sp>
    </p:spTree>
    <p:extLst>
      <p:ext uri="{BB962C8B-B14F-4D97-AF65-F5344CB8AC3E}">
        <p14:creationId xmlns:p14="http://schemas.microsoft.com/office/powerpoint/2010/main" val="2250768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00EE0BA5-38B4-9440-B182-B371242B988D}"/>
              </a:ext>
            </a:extLst>
          </p:cNvPr>
          <p:cNvSpPr/>
          <p:nvPr/>
        </p:nvSpPr>
        <p:spPr>
          <a:xfrm>
            <a:off x="6279910" y="3548503"/>
            <a:ext cx="3658323" cy="2442153"/>
          </a:xfrm>
          <a:prstGeom prst="roundRect">
            <a:avLst>
              <a:gd name="adj" fmla="val 4457"/>
            </a:avLst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4A4EF851-A899-854D-AA6B-9CFD186B366B}"/>
              </a:ext>
            </a:extLst>
          </p:cNvPr>
          <p:cNvSpPr/>
          <p:nvPr/>
        </p:nvSpPr>
        <p:spPr>
          <a:xfrm>
            <a:off x="2246956" y="1322471"/>
            <a:ext cx="3676654" cy="2420305"/>
          </a:xfrm>
          <a:prstGeom prst="roundRect">
            <a:avLst>
              <a:gd name="adj" fmla="val 445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ounded Rectangle 2"/>
          <p:cNvSpPr/>
          <p:nvPr/>
        </p:nvSpPr>
        <p:spPr>
          <a:xfrm>
            <a:off x="2246956" y="3247667"/>
            <a:ext cx="3676654" cy="495108"/>
          </a:xfrm>
          <a:custGeom>
            <a:avLst/>
            <a:gdLst>
              <a:gd name="connsiteX0" fmla="*/ 0 w 3531481"/>
              <a:gd name="connsiteY0" fmla="*/ 91298 h 547779"/>
              <a:gd name="connsiteX1" fmla="*/ 91298 w 3531481"/>
              <a:gd name="connsiteY1" fmla="*/ 0 h 547779"/>
              <a:gd name="connsiteX2" fmla="*/ 3440183 w 3531481"/>
              <a:gd name="connsiteY2" fmla="*/ 0 h 547779"/>
              <a:gd name="connsiteX3" fmla="*/ 3531481 w 3531481"/>
              <a:gd name="connsiteY3" fmla="*/ 91298 h 547779"/>
              <a:gd name="connsiteX4" fmla="*/ 3531481 w 3531481"/>
              <a:gd name="connsiteY4" fmla="*/ 456481 h 547779"/>
              <a:gd name="connsiteX5" fmla="*/ 3440183 w 3531481"/>
              <a:gd name="connsiteY5" fmla="*/ 547779 h 547779"/>
              <a:gd name="connsiteX6" fmla="*/ 91298 w 3531481"/>
              <a:gd name="connsiteY6" fmla="*/ 547779 h 547779"/>
              <a:gd name="connsiteX7" fmla="*/ 0 w 3531481"/>
              <a:gd name="connsiteY7" fmla="*/ 456481 h 547779"/>
              <a:gd name="connsiteX8" fmla="*/ 0 w 3531481"/>
              <a:gd name="connsiteY8" fmla="*/ 91298 h 547779"/>
              <a:gd name="connsiteX0" fmla="*/ 418 w 3531899"/>
              <a:gd name="connsiteY0" fmla="*/ 91298 h 547779"/>
              <a:gd name="connsiteX1" fmla="*/ 43164 w 3531899"/>
              <a:gd name="connsiteY1" fmla="*/ 4046 h 547779"/>
              <a:gd name="connsiteX2" fmla="*/ 3440601 w 3531899"/>
              <a:gd name="connsiteY2" fmla="*/ 0 h 547779"/>
              <a:gd name="connsiteX3" fmla="*/ 3531899 w 3531899"/>
              <a:gd name="connsiteY3" fmla="*/ 91298 h 547779"/>
              <a:gd name="connsiteX4" fmla="*/ 3531899 w 3531899"/>
              <a:gd name="connsiteY4" fmla="*/ 456481 h 547779"/>
              <a:gd name="connsiteX5" fmla="*/ 3440601 w 3531899"/>
              <a:gd name="connsiteY5" fmla="*/ 547779 h 547779"/>
              <a:gd name="connsiteX6" fmla="*/ 91716 w 3531899"/>
              <a:gd name="connsiteY6" fmla="*/ 547779 h 547779"/>
              <a:gd name="connsiteX7" fmla="*/ 418 w 3531899"/>
              <a:gd name="connsiteY7" fmla="*/ 456481 h 547779"/>
              <a:gd name="connsiteX8" fmla="*/ 418 w 3531899"/>
              <a:gd name="connsiteY8" fmla="*/ 91298 h 547779"/>
              <a:gd name="connsiteX0" fmla="*/ 418 w 3533079"/>
              <a:gd name="connsiteY0" fmla="*/ 87252 h 543733"/>
              <a:gd name="connsiteX1" fmla="*/ 43164 w 3533079"/>
              <a:gd name="connsiteY1" fmla="*/ 0 h 543733"/>
              <a:gd name="connsiteX2" fmla="*/ 3493199 w 3533079"/>
              <a:gd name="connsiteY2" fmla="*/ 0 h 543733"/>
              <a:gd name="connsiteX3" fmla="*/ 3531899 w 3533079"/>
              <a:gd name="connsiteY3" fmla="*/ 87252 h 543733"/>
              <a:gd name="connsiteX4" fmla="*/ 3531899 w 3533079"/>
              <a:gd name="connsiteY4" fmla="*/ 452435 h 543733"/>
              <a:gd name="connsiteX5" fmla="*/ 3440601 w 3533079"/>
              <a:gd name="connsiteY5" fmla="*/ 543733 h 543733"/>
              <a:gd name="connsiteX6" fmla="*/ 91716 w 3533079"/>
              <a:gd name="connsiteY6" fmla="*/ 543733 h 543733"/>
              <a:gd name="connsiteX7" fmla="*/ 418 w 3533079"/>
              <a:gd name="connsiteY7" fmla="*/ 452435 h 543733"/>
              <a:gd name="connsiteX8" fmla="*/ 418 w 3533079"/>
              <a:gd name="connsiteY8" fmla="*/ 87252 h 54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3079" h="543733">
                <a:moveTo>
                  <a:pt x="418" y="87252"/>
                </a:moveTo>
                <a:cubicBezTo>
                  <a:pt x="418" y="36830"/>
                  <a:pt x="-7258" y="0"/>
                  <a:pt x="43164" y="0"/>
                </a:cubicBezTo>
                <a:lnTo>
                  <a:pt x="3493199" y="0"/>
                </a:lnTo>
                <a:cubicBezTo>
                  <a:pt x="3543621" y="0"/>
                  <a:pt x="3531899" y="36830"/>
                  <a:pt x="3531899" y="87252"/>
                </a:cubicBezTo>
                <a:lnTo>
                  <a:pt x="3531899" y="452435"/>
                </a:lnTo>
                <a:cubicBezTo>
                  <a:pt x="3531899" y="502857"/>
                  <a:pt x="3491023" y="543733"/>
                  <a:pt x="3440601" y="543733"/>
                </a:cubicBezTo>
                <a:lnTo>
                  <a:pt x="91716" y="543733"/>
                </a:lnTo>
                <a:cubicBezTo>
                  <a:pt x="41294" y="543733"/>
                  <a:pt x="418" y="502857"/>
                  <a:pt x="418" y="452435"/>
                </a:cubicBezTo>
                <a:lnTo>
                  <a:pt x="418" y="87252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butterfly</a:t>
            </a:r>
          </a:p>
        </p:txBody>
      </p:sp>
      <p:sp>
        <p:nvSpPr>
          <p:cNvPr id="9" name="Rounded Rectangle 2">
            <a:extLst>
              <a:ext uri="{FF2B5EF4-FFF2-40B4-BE49-F238E27FC236}">
                <a16:creationId xmlns:a16="http://schemas.microsoft.com/office/drawing/2014/main" id="{321ABAA6-E1D0-7D4B-9C59-7CD12E1410BA}"/>
              </a:ext>
            </a:extLst>
          </p:cNvPr>
          <p:cNvSpPr/>
          <p:nvPr/>
        </p:nvSpPr>
        <p:spPr>
          <a:xfrm>
            <a:off x="6279909" y="5495547"/>
            <a:ext cx="3679744" cy="495108"/>
          </a:xfrm>
          <a:custGeom>
            <a:avLst/>
            <a:gdLst>
              <a:gd name="connsiteX0" fmla="*/ 0 w 3531481"/>
              <a:gd name="connsiteY0" fmla="*/ 91298 h 547779"/>
              <a:gd name="connsiteX1" fmla="*/ 91298 w 3531481"/>
              <a:gd name="connsiteY1" fmla="*/ 0 h 547779"/>
              <a:gd name="connsiteX2" fmla="*/ 3440183 w 3531481"/>
              <a:gd name="connsiteY2" fmla="*/ 0 h 547779"/>
              <a:gd name="connsiteX3" fmla="*/ 3531481 w 3531481"/>
              <a:gd name="connsiteY3" fmla="*/ 91298 h 547779"/>
              <a:gd name="connsiteX4" fmla="*/ 3531481 w 3531481"/>
              <a:gd name="connsiteY4" fmla="*/ 456481 h 547779"/>
              <a:gd name="connsiteX5" fmla="*/ 3440183 w 3531481"/>
              <a:gd name="connsiteY5" fmla="*/ 547779 h 547779"/>
              <a:gd name="connsiteX6" fmla="*/ 91298 w 3531481"/>
              <a:gd name="connsiteY6" fmla="*/ 547779 h 547779"/>
              <a:gd name="connsiteX7" fmla="*/ 0 w 3531481"/>
              <a:gd name="connsiteY7" fmla="*/ 456481 h 547779"/>
              <a:gd name="connsiteX8" fmla="*/ 0 w 3531481"/>
              <a:gd name="connsiteY8" fmla="*/ 91298 h 547779"/>
              <a:gd name="connsiteX0" fmla="*/ 418 w 3531899"/>
              <a:gd name="connsiteY0" fmla="*/ 91298 h 547779"/>
              <a:gd name="connsiteX1" fmla="*/ 43164 w 3531899"/>
              <a:gd name="connsiteY1" fmla="*/ 4046 h 547779"/>
              <a:gd name="connsiteX2" fmla="*/ 3440601 w 3531899"/>
              <a:gd name="connsiteY2" fmla="*/ 0 h 547779"/>
              <a:gd name="connsiteX3" fmla="*/ 3531899 w 3531899"/>
              <a:gd name="connsiteY3" fmla="*/ 91298 h 547779"/>
              <a:gd name="connsiteX4" fmla="*/ 3531899 w 3531899"/>
              <a:gd name="connsiteY4" fmla="*/ 456481 h 547779"/>
              <a:gd name="connsiteX5" fmla="*/ 3440601 w 3531899"/>
              <a:gd name="connsiteY5" fmla="*/ 547779 h 547779"/>
              <a:gd name="connsiteX6" fmla="*/ 91716 w 3531899"/>
              <a:gd name="connsiteY6" fmla="*/ 547779 h 547779"/>
              <a:gd name="connsiteX7" fmla="*/ 418 w 3531899"/>
              <a:gd name="connsiteY7" fmla="*/ 456481 h 547779"/>
              <a:gd name="connsiteX8" fmla="*/ 418 w 3531899"/>
              <a:gd name="connsiteY8" fmla="*/ 91298 h 547779"/>
              <a:gd name="connsiteX0" fmla="*/ 418 w 3533079"/>
              <a:gd name="connsiteY0" fmla="*/ 87252 h 543733"/>
              <a:gd name="connsiteX1" fmla="*/ 43164 w 3533079"/>
              <a:gd name="connsiteY1" fmla="*/ 0 h 543733"/>
              <a:gd name="connsiteX2" fmla="*/ 3493199 w 3533079"/>
              <a:gd name="connsiteY2" fmla="*/ 0 h 543733"/>
              <a:gd name="connsiteX3" fmla="*/ 3531899 w 3533079"/>
              <a:gd name="connsiteY3" fmla="*/ 87252 h 543733"/>
              <a:gd name="connsiteX4" fmla="*/ 3531899 w 3533079"/>
              <a:gd name="connsiteY4" fmla="*/ 452435 h 543733"/>
              <a:gd name="connsiteX5" fmla="*/ 3440601 w 3533079"/>
              <a:gd name="connsiteY5" fmla="*/ 543733 h 543733"/>
              <a:gd name="connsiteX6" fmla="*/ 91716 w 3533079"/>
              <a:gd name="connsiteY6" fmla="*/ 543733 h 543733"/>
              <a:gd name="connsiteX7" fmla="*/ 418 w 3533079"/>
              <a:gd name="connsiteY7" fmla="*/ 452435 h 543733"/>
              <a:gd name="connsiteX8" fmla="*/ 418 w 3533079"/>
              <a:gd name="connsiteY8" fmla="*/ 87252 h 54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3079" h="543733">
                <a:moveTo>
                  <a:pt x="418" y="87252"/>
                </a:moveTo>
                <a:cubicBezTo>
                  <a:pt x="418" y="36830"/>
                  <a:pt x="-7258" y="0"/>
                  <a:pt x="43164" y="0"/>
                </a:cubicBezTo>
                <a:lnTo>
                  <a:pt x="3493199" y="0"/>
                </a:lnTo>
                <a:cubicBezTo>
                  <a:pt x="3543621" y="0"/>
                  <a:pt x="3531899" y="36830"/>
                  <a:pt x="3531899" y="87252"/>
                </a:cubicBezTo>
                <a:lnTo>
                  <a:pt x="3531899" y="452435"/>
                </a:lnTo>
                <a:cubicBezTo>
                  <a:pt x="3531899" y="502857"/>
                  <a:pt x="3491023" y="543733"/>
                  <a:pt x="3440601" y="543733"/>
                </a:cubicBezTo>
                <a:lnTo>
                  <a:pt x="91716" y="543733"/>
                </a:lnTo>
                <a:cubicBezTo>
                  <a:pt x="41294" y="543733"/>
                  <a:pt x="418" y="502857"/>
                  <a:pt x="418" y="452435"/>
                </a:cubicBezTo>
                <a:lnTo>
                  <a:pt x="418" y="87252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ladybird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8D35804-BCD7-F54A-B988-8A6BDF9D4009}"/>
              </a:ext>
            </a:extLst>
          </p:cNvPr>
          <p:cNvSpPr/>
          <p:nvPr/>
        </p:nvSpPr>
        <p:spPr>
          <a:xfrm>
            <a:off x="1968484" y="6169073"/>
            <a:ext cx="8245503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700" dirty="0"/>
              <a:t>Photo courtesy of </a:t>
            </a:r>
            <a:r>
              <a:rPr lang="en-GB" sz="700" dirty="0" err="1"/>
              <a:t>texaseagle</a:t>
            </a:r>
            <a:r>
              <a:rPr lang="en-GB" sz="700" dirty="0"/>
              <a:t>, photos/</a:t>
            </a:r>
            <a:r>
              <a:rPr lang="en-GB" sz="700" dirty="0" err="1"/>
              <a:t>rachel_s</a:t>
            </a:r>
            <a:r>
              <a:rPr lang="en-GB" sz="700" dirty="0"/>
              <a:t> (@</a:t>
            </a:r>
            <a:r>
              <a:rPr lang="en-GB" sz="700" dirty="0" err="1"/>
              <a:t>flickr.com</a:t>
            </a:r>
            <a:r>
              <a:rPr lang="en-GB" sz="700" dirty="0"/>
              <a:t>) - granted under creative commons licence - attribution</a:t>
            </a:r>
          </a:p>
        </p:txBody>
      </p:sp>
      <p:sp>
        <p:nvSpPr>
          <p:cNvPr id="12" name="Rounded Rectangle 2">
            <a:extLst>
              <a:ext uri="{FF2B5EF4-FFF2-40B4-BE49-F238E27FC236}">
                <a16:creationId xmlns:a16="http://schemas.microsoft.com/office/drawing/2014/main" id="{2EC723EF-4B02-7F47-BEEA-00874E521C9F}"/>
              </a:ext>
            </a:extLst>
          </p:cNvPr>
          <p:cNvSpPr/>
          <p:nvPr/>
        </p:nvSpPr>
        <p:spPr>
          <a:xfrm>
            <a:off x="2240066" y="4297445"/>
            <a:ext cx="3855502" cy="1386743"/>
          </a:xfrm>
          <a:prstGeom prst="round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Insects have 6 legs.</a:t>
            </a:r>
          </a:p>
          <a:p>
            <a:r>
              <a:rPr lang="en-GB" altLang="en-US" dirty="0">
                <a:solidFill>
                  <a:schemeClr val="tx1"/>
                </a:solidFill>
              </a:rPr>
              <a:t>Their bodies are made up of 3 parts. Some have wings.</a:t>
            </a:r>
          </a:p>
          <a:p>
            <a:r>
              <a:rPr lang="en-GB" altLang="en-US" dirty="0">
                <a:solidFill>
                  <a:schemeClr val="tx1"/>
                </a:solidFill>
              </a:rPr>
              <a:t>They lay eggs.</a:t>
            </a:r>
          </a:p>
        </p:txBody>
      </p:sp>
      <p:sp>
        <p:nvSpPr>
          <p:cNvPr id="13" name="Rounded Rectangle 2">
            <a:extLst>
              <a:ext uri="{FF2B5EF4-FFF2-40B4-BE49-F238E27FC236}">
                <a16:creationId xmlns:a16="http://schemas.microsoft.com/office/drawing/2014/main" id="{7510A0FB-FB09-8D48-A1B7-2959AA89303F}"/>
              </a:ext>
            </a:extLst>
          </p:cNvPr>
          <p:cNvSpPr/>
          <p:nvPr/>
        </p:nvSpPr>
        <p:spPr>
          <a:xfrm>
            <a:off x="6261533" y="2371126"/>
            <a:ext cx="3679744" cy="854246"/>
          </a:xfrm>
          <a:prstGeom prst="round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Note the similarities and differences between them</a:t>
            </a:r>
            <a:r>
              <a:rPr lang="en-GB" altLang="en-US" dirty="0"/>
              <a:t>.</a:t>
            </a:r>
          </a:p>
        </p:txBody>
      </p:sp>
      <p:pic>
        <p:nvPicPr>
          <p:cNvPr id="5" name="Picture 4" descr="A picture containing game, drawing&#10;&#10;Description automatically generated">
            <a:extLst>
              <a:ext uri="{FF2B5EF4-FFF2-40B4-BE49-F238E27FC236}">
                <a16:creationId xmlns:a16="http://schemas.microsoft.com/office/drawing/2014/main" id="{0861FDCD-5DB8-FF44-9B33-A0B39C26F13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7983" y="2430648"/>
            <a:ext cx="903294" cy="795096"/>
          </a:xfrm>
          <a:prstGeom prst="rect">
            <a:avLst/>
          </a:prstGeom>
        </p:spPr>
      </p:pic>
      <p:sp>
        <p:nvSpPr>
          <p:cNvPr id="17" name="Title 20">
            <a:extLst>
              <a:ext uri="{FF2B5EF4-FFF2-40B4-BE49-F238E27FC236}">
                <a16:creationId xmlns:a16="http://schemas.microsoft.com/office/drawing/2014/main" id="{2EECC1FB-FDAB-E34C-B130-8C1CEAE28D20}"/>
              </a:ext>
            </a:extLst>
          </p:cNvPr>
          <p:cNvSpPr txBox="1">
            <a:spLocks/>
          </p:cNvSpPr>
          <p:nvPr/>
        </p:nvSpPr>
        <p:spPr>
          <a:xfrm>
            <a:off x="1968484" y="405795"/>
            <a:ext cx="8258566" cy="789110"/>
          </a:xfrm>
          <a:prstGeom prst="round2SameRect">
            <a:avLst/>
          </a:prstGeom>
          <a:solidFill>
            <a:srgbClr val="BED17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+mn-lt"/>
              </a:rPr>
              <a:t>Insects</a:t>
            </a:r>
          </a:p>
        </p:txBody>
      </p:sp>
    </p:spTree>
    <p:extLst>
      <p:ext uri="{BB962C8B-B14F-4D97-AF65-F5344CB8AC3E}">
        <p14:creationId xmlns:p14="http://schemas.microsoft.com/office/powerpoint/2010/main" val="3924055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2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B4EE674E-4B82-BF44-A43D-0E2FEB7025D8}"/>
              </a:ext>
            </a:extLst>
          </p:cNvPr>
          <p:cNvSpPr/>
          <p:nvPr/>
        </p:nvSpPr>
        <p:spPr>
          <a:xfrm>
            <a:off x="6288785" y="3548131"/>
            <a:ext cx="3669842" cy="2442153"/>
          </a:xfrm>
          <a:prstGeom prst="roundRect">
            <a:avLst>
              <a:gd name="adj" fmla="val 4457"/>
            </a:avLst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548C83C-53F5-CA4E-A68F-71C594D1A2FA}"/>
              </a:ext>
            </a:extLst>
          </p:cNvPr>
          <p:cNvSpPr/>
          <p:nvPr/>
        </p:nvSpPr>
        <p:spPr>
          <a:xfrm>
            <a:off x="2253768" y="1322471"/>
            <a:ext cx="3669842" cy="2420305"/>
          </a:xfrm>
          <a:prstGeom prst="roundRect">
            <a:avLst>
              <a:gd name="adj" fmla="val 445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ounded Rectangle 2"/>
          <p:cNvSpPr/>
          <p:nvPr/>
        </p:nvSpPr>
        <p:spPr>
          <a:xfrm>
            <a:off x="2246956" y="3247667"/>
            <a:ext cx="3676654" cy="495108"/>
          </a:xfrm>
          <a:custGeom>
            <a:avLst/>
            <a:gdLst>
              <a:gd name="connsiteX0" fmla="*/ 0 w 3531481"/>
              <a:gd name="connsiteY0" fmla="*/ 91298 h 547779"/>
              <a:gd name="connsiteX1" fmla="*/ 91298 w 3531481"/>
              <a:gd name="connsiteY1" fmla="*/ 0 h 547779"/>
              <a:gd name="connsiteX2" fmla="*/ 3440183 w 3531481"/>
              <a:gd name="connsiteY2" fmla="*/ 0 h 547779"/>
              <a:gd name="connsiteX3" fmla="*/ 3531481 w 3531481"/>
              <a:gd name="connsiteY3" fmla="*/ 91298 h 547779"/>
              <a:gd name="connsiteX4" fmla="*/ 3531481 w 3531481"/>
              <a:gd name="connsiteY4" fmla="*/ 456481 h 547779"/>
              <a:gd name="connsiteX5" fmla="*/ 3440183 w 3531481"/>
              <a:gd name="connsiteY5" fmla="*/ 547779 h 547779"/>
              <a:gd name="connsiteX6" fmla="*/ 91298 w 3531481"/>
              <a:gd name="connsiteY6" fmla="*/ 547779 h 547779"/>
              <a:gd name="connsiteX7" fmla="*/ 0 w 3531481"/>
              <a:gd name="connsiteY7" fmla="*/ 456481 h 547779"/>
              <a:gd name="connsiteX8" fmla="*/ 0 w 3531481"/>
              <a:gd name="connsiteY8" fmla="*/ 91298 h 547779"/>
              <a:gd name="connsiteX0" fmla="*/ 418 w 3531899"/>
              <a:gd name="connsiteY0" fmla="*/ 91298 h 547779"/>
              <a:gd name="connsiteX1" fmla="*/ 43164 w 3531899"/>
              <a:gd name="connsiteY1" fmla="*/ 4046 h 547779"/>
              <a:gd name="connsiteX2" fmla="*/ 3440601 w 3531899"/>
              <a:gd name="connsiteY2" fmla="*/ 0 h 547779"/>
              <a:gd name="connsiteX3" fmla="*/ 3531899 w 3531899"/>
              <a:gd name="connsiteY3" fmla="*/ 91298 h 547779"/>
              <a:gd name="connsiteX4" fmla="*/ 3531899 w 3531899"/>
              <a:gd name="connsiteY4" fmla="*/ 456481 h 547779"/>
              <a:gd name="connsiteX5" fmla="*/ 3440601 w 3531899"/>
              <a:gd name="connsiteY5" fmla="*/ 547779 h 547779"/>
              <a:gd name="connsiteX6" fmla="*/ 91716 w 3531899"/>
              <a:gd name="connsiteY6" fmla="*/ 547779 h 547779"/>
              <a:gd name="connsiteX7" fmla="*/ 418 w 3531899"/>
              <a:gd name="connsiteY7" fmla="*/ 456481 h 547779"/>
              <a:gd name="connsiteX8" fmla="*/ 418 w 3531899"/>
              <a:gd name="connsiteY8" fmla="*/ 91298 h 547779"/>
              <a:gd name="connsiteX0" fmla="*/ 418 w 3533079"/>
              <a:gd name="connsiteY0" fmla="*/ 87252 h 543733"/>
              <a:gd name="connsiteX1" fmla="*/ 43164 w 3533079"/>
              <a:gd name="connsiteY1" fmla="*/ 0 h 543733"/>
              <a:gd name="connsiteX2" fmla="*/ 3493199 w 3533079"/>
              <a:gd name="connsiteY2" fmla="*/ 0 h 543733"/>
              <a:gd name="connsiteX3" fmla="*/ 3531899 w 3533079"/>
              <a:gd name="connsiteY3" fmla="*/ 87252 h 543733"/>
              <a:gd name="connsiteX4" fmla="*/ 3531899 w 3533079"/>
              <a:gd name="connsiteY4" fmla="*/ 452435 h 543733"/>
              <a:gd name="connsiteX5" fmla="*/ 3440601 w 3533079"/>
              <a:gd name="connsiteY5" fmla="*/ 543733 h 543733"/>
              <a:gd name="connsiteX6" fmla="*/ 91716 w 3533079"/>
              <a:gd name="connsiteY6" fmla="*/ 543733 h 543733"/>
              <a:gd name="connsiteX7" fmla="*/ 418 w 3533079"/>
              <a:gd name="connsiteY7" fmla="*/ 452435 h 543733"/>
              <a:gd name="connsiteX8" fmla="*/ 418 w 3533079"/>
              <a:gd name="connsiteY8" fmla="*/ 87252 h 54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3079" h="543733">
                <a:moveTo>
                  <a:pt x="418" y="87252"/>
                </a:moveTo>
                <a:cubicBezTo>
                  <a:pt x="418" y="36830"/>
                  <a:pt x="-7258" y="0"/>
                  <a:pt x="43164" y="0"/>
                </a:cubicBezTo>
                <a:lnTo>
                  <a:pt x="3493199" y="0"/>
                </a:lnTo>
                <a:cubicBezTo>
                  <a:pt x="3543621" y="0"/>
                  <a:pt x="3531899" y="36830"/>
                  <a:pt x="3531899" y="87252"/>
                </a:cubicBezTo>
                <a:lnTo>
                  <a:pt x="3531899" y="452435"/>
                </a:lnTo>
                <a:cubicBezTo>
                  <a:pt x="3531899" y="502857"/>
                  <a:pt x="3491023" y="543733"/>
                  <a:pt x="3440601" y="543733"/>
                </a:cubicBezTo>
                <a:lnTo>
                  <a:pt x="91716" y="543733"/>
                </a:lnTo>
                <a:cubicBezTo>
                  <a:pt x="41294" y="543733"/>
                  <a:pt x="418" y="502857"/>
                  <a:pt x="418" y="452435"/>
                </a:cubicBezTo>
                <a:lnTo>
                  <a:pt x="418" y="87252"/>
                </a:lnTo>
                <a:close/>
              </a:path>
            </a:pathLst>
          </a:custGeom>
          <a:solidFill>
            <a:srgbClr val="57B4BB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penguins</a:t>
            </a:r>
          </a:p>
        </p:txBody>
      </p:sp>
      <p:sp>
        <p:nvSpPr>
          <p:cNvPr id="9" name="Rounded Rectangle 2">
            <a:extLst>
              <a:ext uri="{FF2B5EF4-FFF2-40B4-BE49-F238E27FC236}">
                <a16:creationId xmlns:a16="http://schemas.microsoft.com/office/drawing/2014/main" id="{321ABAA6-E1D0-7D4B-9C59-7CD12E1410BA}"/>
              </a:ext>
            </a:extLst>
          </p:cNvPr>
          <p:cNvSpPr/>
          <p:nvPr/>
        </p:nvSpPr>
        <p:spPr>
          <a:xfrm>
            <a:off x="6279909" y="5495547"/>
            <a:ext cx="3679744" cy="495108"/>
          </a:xfrm>
          <a:custGeom>
            <a:avLst/>
            <a:gdLst>
              <a:gd name="connsiteX0" fmla="*/ 0 w 3531481"/>
              <a:gd name="connsiteY0" fmla="*/ 91298 h 547779"/>
              <a:gd name="connsiteX1" fmla="*/ 91298 w 3531481"/>
              <a:gd name="connsiteY1" fmla="*/ 0 h 547779"/>
              <a:gd name="connsiteX2" fmla="*/ 3440183 w 3531481"/>
              <a:gd name="connsiteY2" fmla="*/ 0 h 547779"/>
              <a:gd name="connsiteX3" fmla="*/ 3531481 w 3531481"/>
              <a:gd name="connsiteY3" fmla="*/ 91298 h 547779"/>
              <a:gd name="connsiteX4" fmla="*/ 3531481 w 3531481"/>
              <a:gd name="connsiteY4" fmla="*/ 456481 h 547779"/>
              <a:gd name="connsiteX5" fmla="*/ 3440183 w 3531481"/>
              <a:gd name="connsiteY5" fmla="*/ 547779 h 547779"/>
              <a:gd name="connsiteX6" fmla="*/ 91298 w 3531481"/>
              <a:gd name="connsiteY6" fmla="*/ 547779 h 547779"/>
              <a:gd name="connsiteX7" fmla="*/ 0 w 3531481"/>
              <a:gd name="connsiteY7" fmla="*/ 456481 h 547779"/>
              <a:gd name="connsiteX8" fmla="*/ 0 w 3531481"/>
              <a:gd name="connsiteY8" fmla="*/ 91298 h 547779"/>
              <a:gd name="connsiteX0" fmla="*/ 418 w 3531899"/>
              <a:gd name="connsiteY0" fmla="*/ 91298 h 547779"/>
              <a:gd name="connsiteX1" fmla="*/ 43164 w 3531899"/>
              <a:gd name="connsiteY1" fmla="*/ 4046 h 547779"/>
              <a:gd name="connsiteX2" fmla="*/ 3440601 w 3531899"/>
              <a:gd name="connsiteY2" fmla="*/ 0 h 547779"/>
              <a:gd name="connsiteX3" fmla="*/ 3531899 w 3531899"/>
              <a:gd name="connsiteY3" fmla="*/ 91298 h 547779"/>
              <a:gd name="connsiteX4" fmla="*/ 3531899 w 3531899"/>
              <a:gd name="connsiteY4" fmla="*/ 456481 h 547779"/>
              <a:gd name="connsiteX5" fmla="*/ 3440601 w 3531899"/>
              <a:gd name="connsiteY5" fmla="*/ 547779 h 547779"/>
              <a:gd name="connsiteX6" fmla="*/ 91716 w 3531899"/>
              <a:gd name="connsiteY6" fmla="*/ 547779 h 547779"/>
              <a:gd name="connsiteX7" fmla="*/ 418 w 3531899"/>
              <a:gd name="connsiteY7" fmla="*/ 456481 h 547779"/>
              <a:gd name="connsiteX8" fmla="*/ 418 w 3531899"/>
              <a:gd name="connsiteY8" fmla="*/ 91298 h 547779"/>
              <a:gd name="connsiteX0" fmla="*/ 418 w 3533079"/>
              <a:gd name="connsiteY0" fmla="*/ 87252 h 543733"/>
              <a:gd name="connsiteX1" fmla="*/ 43164 w 3533079"/>
              <a:gd name="connsiteY1" fmla="*/ 0 h 543733"/>
              <a:gd name="connsiteX2" fmla="*/ 3493199 w 3533079"/>
              <a:gd name="connsiteY2" fmla="*/ 0 h 543733"/>
              <a:gd name="connsiteX3" fmla="*/ 3531899 w 3533079"/>
              <a:gd name="connsiteY3" fmla="*/ 87252 h 543733"/>
              <a:gd name="connsiteX4" fmla="*/ 3531899 w 3533079"/>
              <a:gd name="connsiteY4" fmla="*/ 452435 h 543733"/>
              <a:gd name="connsiteX5" fmla="*/ 3440601 w 3533079"/>
              <a:gd name="connsiteY5" fmla="*/ 543733 h 543733"/>
              <a:gd name="connsiteX6" fmla="*/ 91716 w 3533079"/>
              <a:gd name="connsiteY6" fmla="*/ 543733 h 543733"/>
              <a:gd name="connsiteX7" fmla="*/ 418 w 3533079"/>
              <a:gd name="connsiteY7" fmla="*/ 452435 h 543733"/>
              <a:gd name="connsiteX8" fmla="*/ 418 w 3533079"/>
              <a:gd name="connsiteY8" fmla="*/ 87252 h 54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3079" h="543733">
                <a:moveTo>
                  <a:pt x="418" y="87252"/>
                </a:moveTo>
                <a:cubicBezTo>
                  <a:pt x="418" y="36830"/>
                  <a:pt x="-7258" y="0"/>
                  <a:pt x="43164" y="0"/>
                </a:cubicBezTo>
                <a:lnTo>
                  <a:pt x="3493199" y="0"/>
                </a:lnTo>
                <a:cubicBezTo>
                  <a:pt x="3543621" y="0"/>
                  <a:pt x="3531899" y="36830"/>
                  <a:pt x="3531899" y="87252"/>
                </a:cubicBezTo>
                <a:lnTo>
                  <a:pt x="3531899" y="452435"/>
                </a:lnTo>
                <a:cubicBezTo>
                  <a:pt x="3531899" y="502857"/>
                  <a:pt x="3491023" y="543733"/>
                  <a:pt x="3440601" y="543733"/>
                </a:cubicBezTo>
                <a:lnTo>
                  <a:pt x="91716" y="543733"/>
                </a:lnTo>
                <a:cubicBezTo>
                  <a:pt x="41294" y="543733"/>
                  <a:pt x="418" y="502857"/>
                  <a:pt x="418" y="452435"/>
                </a:cubicBezTo>
                <a:lnTo>
                  <a:pt x="418" y="87252"/>
                </a:lnTo>
                <a:close/>
              </a:path>
            </a:pathLst>
          </a:custGeom>
          <a:solidFill>
            <a:srgbClr val="57B4BB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Mandarin Duck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8D35804-BCD7-F54A-B988-8A6BDF9D4009}"/>
              </a:ext>
            </a:extLst>
          </p:cNvPr>
          <p:cNvSpPr/>
          <p:nvPr/>
        </p:nvSpPr>
        <p:spPr>
          <a:xfrm>
            <a:off x="1968484" y="6169073"/>
            <a:ext cx="8245503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700" dirty="0"/>
              <a:t>Photo courtesy of </a:t>
            </a:r>
            <a:r>
              <a:rPr lang="en-GB" sz="700" dirty="0" err="1"/>
              <a:t>davidstanleytravel</a:t>
            </a:r>
            <a:r>
              <a:rPr lang="en-GB" sz="700" dirty="0"/>
              <a:t>, </a:t>
            </a:r>
            <a:r>
              <a:rPr lang="en-GB" sz="700" dirty="0" err="1"/>
              <a:t>tambako</a:t>
            </a:r>
            <a:r>
              <a:rPr lang="en-GB" sz="700" dirty="0"/>
              <a:t> (@</a:t>
            </a:r>
            <a:r>
              <a:rPr lang="en-GB" sz="700" dirty="0" err="1"/>
              <a:t>flickr.com</a:t>
            </a:r>
            <a:r>
              <a:rPr lang="en-GB" sz="700" dirty="0"/>
              <a:t>) - granted under creative commons licence - attribution</a:t>
            </a:r>
          </a:p>
        </p:txBody>
      </p:sp>
      <p:sp>
        <p:nvSpPr>
          <p:cNvPr id="12" name="Rounded Rectangle 2">
            <a:extLst>
              <a:ext uri="{FF2B5EF4-FFF2-40B4-BE49-F238E27FC236}">
                <a16:creationId xmlns:a16="http://schemas.microsoft.com/office/drawing/2014/main" id="{2EC723EF-4B02-7F47-BEEA-00874E521C9F}"/>
              </a:ext>
            </a:extLst>
          </p:cNvPr>
          <p:cNvSpPr/>
          <p:nvPr/>
        </p:nvSpPr>
        <p:spPr>
          <a:xfrm>
            <a:off x="2240066" y="4603912"/>
            <a:ext cx="3855502" cy="773809"/>
          </a:xfrm>
          <a:prstGeom prst="roundRect">
            <a:avLst/>
          </a:prstGeom>
          <a:noFill/>
          <a:ln>
            <a:solidFill>
              <a:srgbClr val="57B4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Birds have a beak, wings, feathers and 2 legs. They lay eggs.</a:t>
            </a:r>
          </a:p>
        </p:txBody>
      </p:sp>
      <p:sp>
        <p:nvSpPr>
          <p:cNvPr id="13" name="Rounded Rectangle 2">
            <a:extLst>
              <a:ext uri="{FF2B5EF4-FFF2-40B4-BE49-F238E27FC236}">
                <a16:creationId xmlns:a16="http://schemas.microsoft.com/office/drawing/2014/main" id="{7510A0FB-FB09-8D48-A1B7-2959AA89303F}"/>
              </a:ext>
            </a:extLst>
          </p:cNvPr>
          <p:cNvSpPr/>
          <p:nvPr/>
        </p:nvSpPr>
        <p:spPr>
          <a:xfrm>
            <a:off x="6261533" y="2371126"/>
            <a:ext cx="3679744" cy="854246"/>
          </a:xfrm>
          <a:prstGeom prst="roundRect">
            <a:avLst/>
          </a:prstGeom>
          <a:noFill/>
          <a:ln>
            <a:solidFill>
              <a:srgbClr val="57B4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Note the similarities and differences between them</a:t>
            </a:r>
            <a:r>
              <a:rPr lang="en-GB" altLang="en-US" dirty="0"/>
              <a:t>.</a:t>
            </a:r>
          </a:p>
        </p:txBody>
      </p:sp>
      <p:pic>
        <p:nvPicPr>
          <p:cNvPr id="5" name="Picture 4" descr="A picture containing game, drawing&#10;&#10;Description automatically generated">
            <a:extLst>
              <a:ext uri="{FF2B5EF4-FFF2-40B4-BE49-F238E27FC236}">
                <a16:creationId xmlns:a16="http://schemas.microsoft.com/office/drawing/2014/main" id="{0861FDCD-5DB8-FF44-9B33-A0B39C26F13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7983" y="2430648"/>
            <a:ext cx="903294" cy="795096"/>
          </a:xfrm>
          <a:prstGeom prst="rect">
            <a:avLst/>
          </a:prstGeom>
        </p:spPr>
      </p:pic>
      <p:sp>
        <p:nvSpPr>
          <p:cNvPr id="17" name="Title 20">
            <a:extLst>
              <a:ext uri="{FF2B5EF4-FFF2-40B4-BE49-F238E27FC236}">
                <a16:creationId xmlns:a16="http://schemas.microsoft.com/office/drawing/2014/main" id="{2EECC1FB-FDAB-E34C-B130-8C1CEAE28D20}"/>
              </a:ext>
            </a:extLst>
          </p:cNvPr>
          <p:cNvSpPr txBox="1">
            <a:spLocks/>
          </p:cNvSpPr>
          <p:nvPr/>
        </p:nvSpPr>
        <p:spPr>
          <a:xfrm>
            <a:off x="1968484" y="405795"/>
            <a:ext cx="8258566" cy="789110"/>
          </a:xfrm>
          <a:prstGeom prst="round2SameRect">
            <a:avLst/>
          </a:prstGeom>
          <a:solidFill>
            <a:srgbClr val="BED17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+mn-lt"/>
              </a:rPr>
              <a:t>Birds</a:t>
            </a:r>
          </a:p>
        </p:txBody>
      </p:sp>
    </p:spTree>
    <p:extLst>
      <p:ext uri="{BB962C8B-B14F-4D97-AF65-F5344CB8AC3E}">
        <p14:creationId xmlns:p14="http://schemas.microsoft.com/office/powerpoint/2010/main" val="3171783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2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08922" y="2383097"/>
            <a:ext cx="67474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2"/>
              </a:rPr>
              <a:t>https://www.bbc.co.uk/bitesize/topics/zn22pv4/articles/z3nbcwx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Watch this clip on classification. </a:t>
            </a:r>
          </a:p>
        </p:txBody>
      </p:sp>
    </p:spTree>
    <p:extLst>
      <p:ext uri="{BB962C8B-B14F-4D97-AF65-F5344CB8AC3E}">
        <p14:creationId xmlns:p14="http://schemas.microsoft.com/office/powerpoint/2010/main" val="3022969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80</TotalTime>
  <Words>484</Words>
  <Application>Microsoft Office PowerPoint</Application>
  <PresentationFormat>Widescreen</PresentationFormat>
  <Paragraphs>60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SassoonCRInfant</vt:lpstr>
      <vt:lpstr>Twinkl</vt:lpstr>
      <vt:lpstr>Office Theme</vt:lpstr>
      <vt:lpstr>Woodland animals </vt:lpstr>
      <vt:lpstr>PowerPoint Presentation</vt:lpstr>
      <vt:lpstr>These animals do not live in the woodlands. I wonder where they live? </vt:lpstr>
      <vt:lpstr>PowerPoint Presentation</vt:lpstr>
      <vt:lpstr>Look at these different animals? Can you think of different ways that we can sort them?  </vt:lpstr>
      <vt:lpstr>PowerPoint Presentation</vt:lpstr>
      <vt:lpstr>Can sort animals into different groups to help us identify an animal. When we sort animals this is called classification.  Lets look at another way we can classify animals.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Woodland animals</dc:title>
  <dc:creator>Sophie Davies</dc:creator>
  <cp:lastModifiedBy>Sophie Davies</cp:lastModifiedBy>
  <cp:revision>10</cp:revision>
  <dcterms:created xsi:type="dcterms:W3CDTF">2021-01-25T09:24:31Z</dcterms:created>
  <dcterms:modified xsi:type="dcterms:W3CDTF">2021-01-27T15:54:21Z</dcterms:modified>
</cp:coreProperties>
</file>