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80" r:id="rId3"/>
    <p:sldId id="269" r:id="rId4"/>
    <p:sldId id="264" r:id="rId5"/>
    <p:sldId id="277" r:id="rId6"/>
    <p:sldId id="278" r:id="rId7"/>
    <p:sldId id="276" r:id="rId8"/>
    <p:sldId id="279" r:id="rId9"/>
    <p:sldId id="267" r:id="rId10"/>
  </p:sldIdLst>
  <p:sldSz cx="9144000" cy="6858000" type="screen4x3"/>
  <p:notesSz cx="6858000" cy="9144000"/>
  <p:embeddedFontLst>
    <p:embeddedFont>
      <p:font typeface="Twinkl SemiBold" charset="0"/>
      <p:bold r:id="rId13"/>
    </p:embeddedFont>
    <p:embeddedFont>
      <p:font typeface="Sassoon Infant Rg" panose="02000503030000020003" charset="0"/>
      <p:regular r:id="rId14"/>
      <p:bold r:id="rId15"/>
    </p:embeddedFon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annon Andrews" initials="SA" lastIdx="1" clrIdx="0">
    <p:extLst>
      <p:ext uri="{19B8F6BF-5375-455C-9EA6-DF929625EA0E}">
        <p15:presenceInfo xmlns:p15="http://schemas.microsoft.com/office/powerpoint/2012/main" userId="S-1-5-21-1651119330-1013474095-91958013-174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1407D"/>
    <a:srgbClr val="ACDDFC"/>
    <a:srgbClr val="AFDEF9"/>
    <a:srgbClr val="80C1EB"/>
    <a:srgbClr val="18A0DB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77" autoAdjust="0"/>
    <p:restoredTop sz="94660"/>
  </p:normalViewPr>
  <p:slideViewPr>
    <p:cSldViewPr snapToGrid="0">
      <p:cViewPr varScale="1">
        <p:scale>
          <a:sx n="69" d="100"/>
          <a:sy n="69" d="100"/>
        </p:scale>
        <p:origin x="1104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AF6C6EC-50C4-4725-B11D-F8236D2B03E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0CDEF7-8C52-4C5A-ACE1-368E3480574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5F53691-3A59-46B1-A96B-0B4DC51BED51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58A677-EC6D-41EF-BE50-814C9E1CA93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4223BA9-DC7A-41CB-B1E2-F43677075A2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E92408DB-113B-422E-904A-91BD7A58649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06F107E-7DB7-4B89-93A6-AC66938FA6E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BF490B-1A39-4978-AB23-28162A7FAED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A295D35-1668-4554-B835-A1057A7BF260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AC06B63-5E88-4A83-8816-0769C37BD09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BEF2C69-37D5-4C22-B239-61B9FD57C6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D5C398-1283-4738-AC8A-CC805092E02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AD0142-9D3E-4973-8E97-D5B7C3D4F05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92F7C99E-AB0A-43DF-896A-34B6DA5B597D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0202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3C146F4A-09F9-4753-9701-6F3B60E5464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14626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6">
            <a:extLst>
              <a:ext uri="{FF2B5EF4-FFF2-40B4-BE49-F238E27FC236}">
                <a16:creationId xmlns:a16="http://schemas.microsoft.com/office/drawing/2014/main" id="{2690CE05-75BF-4F00-830A-D9A2593375B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Rounded Rectangle 7">
            <a:extLst>
              <a:ext uri="{FF2B5EF4-FFF2-40B4-BE49-F238E27FC236}">
                <a16:creationId xmlns:a16="http://schemas.microsoft.com/office/drawing/2014/main" id="{2B54A6EC-5993-4A58-9261-D0B0CCBF4359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7E8F55D-8529-4D26-8E06-EB5E2011A746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6165F97A-CDBC-4498-8578-AA3246927374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8" name="Content Placeholder 15">
            <a:extLst>
              <a:ext uri="{FF2B5EF4-FFF2-40B4-BE49-F238E27FC236}">
                <a16:creationId xmlns:a16="http://schemas.microsoft.com/office/drawing/2014/main" id="{3DEAB755-B3BE-402F-AF5A-41EE9A5FE869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883075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9656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6F63C769-79BC-49FC-8CF6-E9314CF42C2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D91D14A-B8A9-40FC-A0DD-793DEB3BF03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around-the-world/ks2-around-the-world-europe/ks2-great-britain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s2-around-the-world/ks2-around-the-world-europe/ks2-great-britain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008E08BD-C503-4182-AF4A-1C3E5ACE9D61}"/>
              </a:ext>
            </a:extLst>
          </p:cNvPr>
          <p:cNvSpPr/>
          <p:nvPr/>
        </p:nvSpPr>
        <p:spPr>
          <a:xfrm>
            <a:off x="134224" y="5880683"/>
            <a:ext cx="1308682" cy="8808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F3F18C35-1AC6-4AD6-BCB8-DD023F025ED2}"/>
              </a:ext>
            </a:extLst>
          </p:cNvPr>
          <p:cNvSpPr/>
          <p:nvPr/>
        </p:nvSpPr>
        <p:spPr>
          <a:xfrm>
            <a:off x="8405768" y="5890471"/>
            <a:ext cx="738231" cy="8808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Watch this video on the United Kingdom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https</a:t>
            </a:r>
            <a:r>
              <a:rPr lang="en-GB" dirty="0"/>
              <a:t>://classroom.thenational.academy/lessons/what-is-the-united-kingdom-71k32c?activity=video&amp;step=1</a:t>
            </a:r>
          </a:p>
        </p:txBody>
      </p:sp>
    </p:spTree>
    <p:extLst>
      <p:ext uri="{BB962C8B-B14F-4D97-AF65-F5344CB8AC3E}">
        <p14:creationId xmlns:p14="http://schemas.microsoft.com/office/powerpoint/2010/main" val="13772558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9F89988-BEDE-4EB2-85D2-28327524AE2C}"/>
              </a:ext>
            </a:extLst>
          </p:cNvPr>
          <p:cNvSpPr/>
          <p:nvPr/>
        </p:nvSpPr>
        <p:spPr>
          <a:xfrm>
            <a:off x="452158" y="756180"/>
            <a:ext cx="5353575" cy="834967"/>
          </a:xfrm>
          <a:prstGeom prst="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9B180AF-3436-40AD-8BF5-8B2929C81B57}"/>
              </a:ext>
            </a:extLst>
          </p:cNvPr>
          <p:cNvSpPr/>
          <p:nvPr/>
        </p:nvSpPr>
        <p:spPr>
          <a:xfrm>
            <a:off x="452158" y="679508"/>
            <a:ext cx="5285065" cy="834967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94" name="Title 20">
            <a:extLst>
              <a:ext uri="{FF2B5EF4-FFF2-40B4-BE49-F238E27FC236}">
                <a16:creationId xmlns:a16="http://schemas.microsoft.com/office/drawing/2014/main" id="{FCB2B5B5-A4DF-409C-AC9D-BF4644646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394" y="704676"/>
            <a:ext cx="7365533" cy="746620"/>
          </a:xfrm>
        </p:spPr>
        <p:txBody>
          <a:bodyPr/>
          <a:lstStyle/>
          <a:p>
            <a:r>
              <a:rPr lang="en-GB" altLang="en-US" dirty="0">
                <a:solidFill>
                  <a:schemeClr val="bg1"/>
                </a:solidFill>
                <a:latin typeface="+mn-lt"/>
              </a:rPr>
              <a:t>Geography</a:t>
            </a:r>
          </a:p>
        </p:txBody>
      </p:sp>
      <p:sp>
        <p:nvSpPr>
          <p:cNvPr id="8195" name="Content Placeholder 21">
            <a:extLst>
              <a:ext uri="{FF2B5EF4-FFF2-40B4-BE49-F238E27FC236}">
                <a16:creationId xmlns:a16="http://schemas.microsoft.com/office/drawing/2014/main" id="{2A503870-A58A-40CF-BD11-BB2D338074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1394" y="1663886"/>
            <a:ext cx="8159614" cy="1069975"/>
          </a:xfrm>
        </p:spPr>
        <p:txBody>
          <a:bodyPr lIns="108000" tIns="108000" rIns="108000" bIns="108000"/>
          <a:lstStyle/>
          <a:p>
            <a:pPr>
              <a:lnSpc>
                <a:spcPct val="100000"/>
              </a:lnSpc>
            </a:pPr>
            <a:r>
              <a:rPr lang="en-GB" altLang="en-US" dirty="0">
                <a:latin typeface="Twinkl" pitchFamily="2" charset="0"/>
              </a:rPr>
              <a:t>The United Kingdom of Great Britain and Northern Ireland (also referred to as the UK) is made up of four countries: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15DC3FB-93C5-4359-B547-6ECEE43E453B}"/>
              </a:ext>
            </a:extLst>
          </p:cNvPr>
          <p:cNvGrpSpPr/>
          <p:nvPr/>
        </p:nvGrpSpPr>
        <p:grpSpPr>
          <a:xfrm>
            <a:off x="592975" y="2744743"/>
            <a:ext cx="2522698" cy="428962"/>
            <a:chOff x="592975" y="2672144"/>
            <a:chExt cx="2522698" cy="428962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2D854BBB-72D2-4D89-8C6A-28BE213F5122}"/>
                </a:ext>
              </a:extLst>
            </p:cNvPr>
            <p:cNvSpPr/>
            <p:nvPr/>
          </p:nvSpPr>
          <p:spPr>
            <a:xfrm>
              <a:off x="592975" y="2731773"/>
              <a:ext cx="2522698" cy="369333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E23DA31-6D50-4CF9-A7C8-58B852D430E6}"/>
                </a:ext>
              </a:extLst>
            </p:cNvPr>
            <p:cNvSpPr/>
            <p:nvPr/>
          </p:nvSpPr>
          <p:spPr>
            <a:xfrm>
              <a:off x="628073" y="2672144"/>
              <a:ext cx="2440628" cy="389861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altLang="en-US" dirty="0">
                  <a:solidFill>
                    <a:schemeClr val="tx1"/>
                  </a:solidFill>
                </a:rPr>
                <a:t>Scotland</a:t>
              </a:r>
            </a:p>
          </p:txBody>
        </p:sp>
      </p:grpSp>
      <p:pic>
        <p:nvPicPr>
          <p:cNvPr id="7" name="Picture 4">
            <a:extLst>
              <a:ext uri="{FF2B5EF4-FFF2-40B4-BE49-F238E27FC236}">
                <a16:creationId xmlns:a16="http://schemas.microsoft.com/office/drawing/2014/main" id="{08207954-DA25-4570-9848-C1F466595F46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1921724" y="2615270"/>
            <a:ext cx="2365688" cy="150887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Group 20">
            <a:extLst>
              <a:ext uri="{FF2B5EF4-FFF2-40B4-BE49-F238E27FC236}">
                <a16:creationId xmlns:a16="http://schemas.microsoft.com/office/drawing/2014/main" id="{D9457446-B4FF-4CBA-8054-BCDB8BAE3756}"/>
              </a:ext>
            </a:extLst>
          </p:cNvPr>
          <p:cNvGrpSpPr/>
          <p:nvPr/>
        </p:nvGrpSpPr>
        <p:grpSpPr>
          <a:xfrm>
            <a:off x="592975" y="4646562"/>
            <a:ext cx="2522698" cy="428962"/>
            <a:chOff x="592975" y="2672144"/>
            <a:chExt cx="2522698" cy="428962"/>
          </a:xfrm>
        </p:grpSpPr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3004213B-E16F-4CB2-8A2C-4E677684C7C4}"/>
                </a:ext>
              </a:extLst>
            </p:cNvPr>
            <p:cNvSpPr/>
            <p:nvPr/>
          </p:nvSpPr>
          <p:spPr>
            <a:xfrm>
              <a:off x="592975" y="2731773"/>
              <a:ext cx="2522698" cy="369333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9A48E33-91DA-4470-80CC-144E93117CAC}"/>
                </a:ext>
              </a:extLst>
            </p:cNvPr>
            <p:cNvSpPr/>
            <p:nvPr/>
          </p:nvSpPr>
          <p:spPr>
            <a:xfrm>
              <a:off x="628073" y="2672144"/>
              <a:ext cx="2440628" cy="389861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altLang="en-US" dirty="0">
                  <a:solidFill>
                    <a:schemeClr val="tx1"/>
                  </a:solidFill>
                </a:rPr>
                <a:t>England</a:t>
              </a:r>
            </a:p>
          </p:txBody>
        </p:sp>
      </p:grpSp>
      <p:pic>
        <p:nvPicPr>
          <p:cNvPr id="10" name="Picture 3">
            <a:extLst>
              <a:ext uri="{FF2B5EF4-FFF2-40B4-BE49-F238E27FC236}">
                <a16:creationId xmlns:a16="http://schemas.microsoft.com/office/drawing/2014/main" id="{1EFB440C-9449-4BF9-BA0C-B11F3D7242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6" t="2811" r="2866" b="3696"/>
          <a:stretch>
            <a:fillRect/>
          </a:stretch>
        </p:blipFill>
        <p:spPr bwMode="auto">
          <a:xfrm>
            <a:off x="1921723" y="4481482"/>
            <a:ext cx="2365688" cy="150688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5EE8CCBE-5193-46F5-A313-74B429A8608A}"/>
              </a:ext>
            </a:extLst>
          </p:cNvPr>
          <p:cNvGrpSpPr/>
          <p:nvPr/>
        </p:nvGrpSpPr>
        <p:grpSpPr>
          <a:xfrm flipH="1">
            <a:off x="6537950" y="2693748"/>
            <a:ext cx="2112448" cy="428962"/>
            <a:chOff x="592975" y="2672144"/>
            <a:chExt cx="2522698" cy="428962"/>
          </a:xfrm>
        </p:grpSpPr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D6FB8885-11D7-4C3B-B347-0D93CFB5AB32}"/>
                </a:ext>
              </a:extLst>
            </p:cNvPr>
            <p:cNvSpPr/>
            <p:nvPr/>
          </p:nvSpPr>
          <p:spPr>
            <a:xfrm>
              <a:off x="592975" y="2731773"/>
              <a:ext cx="2522698" cy="369333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B34D3516-9775-482B-AC9E-3B6728017F7F}"/>
                </a:ext>
              </a:extLst>
            </p:cNvPr>
            <p:cNvSpPr/>
            <p:nvPr/>
          </p:nvSpPr>
          <p:spPr>
            <a:xfrm>
              <a:off x="628073" y="2672144"/>
              <a:ext cx="2440628" cy="389861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 eaLnBrk="1" hangingPunct="1"/>
              <a:r>
                <a:rPr lang="en-GB" altLang="en-US" dirty="0">
                  <a:solidFill>
                    <a:schemeClr val="tx1"/>
                  </a:solidFill>
                </a:rPr>
                <a:t>Northern Ireland</a:t>
              </a:r>
            </a:p>
          </p:txBody>
        </p:sp>
      </p:grpSp>
      <p:pic>
        <p:nvPicPr>
          <p:cNvPr id="9" name="Picture 2">
            <a:extLst>
              <a:ext uri="{FF2B5EF4-FFF2-40B4-BE49-F238E27FC236}">
                <a16:creationId xmlns:a16="http://schemas.microsoft.com/office/drawing/2014/main" id="{FB3064DB-F725-4634-8525-25D2CA20C48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4405165" y="2623877"/>
            <a:ext cx="2367674" cy="150887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6A416BA2-C359-4A51-9DDE-FD3A4E5E1B55}"/>
              </a:ext>
            </a:extLst>
          </p:cNvPr>
          <p:cNvGrpSpPr/>
          <p:nvPr/>
        </p:nvGrpSpPr>
        <p:grpSpPr>
          <a:xfrm flipH="1">
            <a:off x="6085277" y="4627011"/>
            <a:ext cx="2112448" cy="428962"/>
            <a:chOff x="592975" y="2672144"/>
            <a:chExt cx="2522698" cy="428962"/>
          </a:xfrm>
        </p:grpSpPr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FCCEC85B-BE70-4A60-9EA7-D3FA64907E23}"/>
                </a:ext>
              </a:extLst>
            </p:cNvPr>
            <p:cNvSpPr/>
            <p:nvPr/>
          </p:nvSpPr>
          <p:spPr>
            <a:xfrm>
              <a:off x="592975" y="2731773"/>
              <a:ext cx="2522698" cy="369333"/>
            </a:xfrm>
            <a:prstGeom prst="rect">
              <a:avLst/>
            </a:prstGeom>
            <a:noFill/>
            <a:ln w="19050">
              <a:solidFill>
                <a:srgbClr val="01407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4771DB85-DBA3-4232-B11B-5948537E658C}"/>
                </a:ext>
              </a:extLst>
            </p:cNvPr>
            <p:cNvSpPr/>
            <p:nvPr/>
          </p:nvSpPr>
          <p:spPr>
            <a:xfrm>
              <a:off x="628073" y="2672144"/>
              <a:ext cx="2440628" cy="389861"/>
            </a:xfrm>
            <a:prstGeom prst="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 eaLnBrk="1" hangingPunct="1"/>
              <a:r>
                <a:rPr lang="en-GB" altLang="en-US" dirty="0">
                  <a:solidFill>
                    <a:schemeClr val="tx1"/>
                  </a:solidFill>
                </a:rPr>
                <a:t>Wales</a:t>
              </a: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4C3DD0E0-DF64-4213-A824-76F50243DA5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30" t="2818" r="1492" b="3146"/>
          <a:stretch>
            <a:fillRect/>
          </a:stretch>
        </p:blipFill>
        <p:spPr bwMode="auto">
          <a:xfrm>
            <a:off x="4405165" y="4488905"/>
            <a:ext cx="2367674" cy="150688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>
            <a:extLst>
              <a:ext uri="{FF2B5EF4-FFF2-40B4-BE49-F238E27FC236}">
                <a16:creationId xmlns:a16="http://schemas.microsoft.com/office/drawing/2014/main" id="{6CD37765-E9B0-4F52-96C1-FF67911D2080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6" t="2811" r="2866" b="3696"/>
          <a:stretch>
            <a:fillRect/>
          </a:stretch>
        </p:blipFill>
        <p:spPr bwMode="auto">
          <a:xfrm>
            <a:off x="6433609" y="2387126"/>
            <a:ext cx="2037220" cy="129828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2">
            <a:extLst>
              <a:ext uri="{FF2B5EF4-FFF2-40B4-BE49-F238E27FC236}">
                <a16:creationId xmlns:a16="http://schemas.microsoft.com/office/drawing/2014/main" id="{CF9CE77B-855B-4C13-8A64-4E25918FC84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3568233" y="2387126"/>
            <a:ext cx="2035510" cy="129828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id="{3BD2A606-C47A-48CF-852B-34CED71048A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691683" y="2387126"/>
            <a:ext cx="2035510" cy="129828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2" name="Content Placeholder 21">
            <a:extLst>
              <a:ext uri="{FF2B5EF4-FFF2-40B4-BE49-F238E27FC236}">
                <a16:creationId xmlns:a16="http://schemas.microsoft.com/office/drawing/2014/main" id="{839A5691-26EE-422A-A421-6ED2AA83E3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1741" y="1710398"/>
            <a:ext cx="7632700" cy="874713"/>
          </a:xfrm>
        </p:spPr>
        <p:txBody>
          <a:bodyPr lIns="108000" tIns="108000" rIns="108000" bIns="108000"/>
          <a:lstStyle/>
          <a:p>
            <a:pPr>
              <a:lnSpc>
                <a:spcPct val="100000"/>
              </a:lnSpc>
            </a:pPr>
            <a:r>
              <a:rPr lang="en-GB" altLang="en-US">
                <a:latin typeface="Twinkl" pitchFamily="2" charset="0"/>
              </a:rPr>
              <a:t>The flag of the UK combines the crosses of three patron saints:</a:t>
            </a:r>
          </a:p>
        </p:txBody>
      </p:sp>
      <p:sp>
        <p:nvSpPr>
          <p:cNvPr id="9223" name="TextBox 1">
            <a:extLst>
              <a:ext uri="{FF2B5EF4-FFF2-40B4-BE49-F238E27FC236}">
                <a16:creationId xmlns:a16="http://schemas.microsoft.com/office/drawing/2014/main" id="{F6FA59B1-B970-4525-A63F-4343C5817F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9185" y="3642497"/>
            <a:ext cx="262050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dirty="0"/>
              <a:t>St Andrew: Scotland</a:t>
            </a:r>
          </a:p>
        </p:txBody>
      </p:sp>
      <p:sp>
        <p:nvSpPr>
          <p:cNvPr id="9224" name="TextBox 12">
            <a:extLst>
              <a:ext uri="{FF2B5EF4-FFF2-40B4-BE49-F238E27FC236}">
                <a16:creationId xmlns:a16="http://schemas.microsoft.com/office/drawing/2014/main" id="{DD3A792C-90E7-4285-93FA-5DBBD2DE7A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189" y="3642497"/>
            <a:ext cx="23040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dirty="0"/>
              <a:t>St George: England</a:t>
            </a:r>
          </a:p>
        </p:txBody>
      </p:sp>
      <p:sp>
        <p:nvSpPr>
          <p:cNvPr id="9225" name="TextBox 11">
            <a:extLst>
              <a:ext uri="{FF2B5EF4-FFF2-40B4-BE49-F238E27FC236}">
                <a16:creationId xmlns:a16="http://schemas.microsoft.com/office/drawing/2014/main" id="{8727DDF6-0AA4-4EA9-BDFF-0B3DF48F06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0414" y="3642497"/>
            <a:ext cx="329273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dirty="0"/>
              <a:t>St Patrick: Northern Ireland</a:t>
            </a: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D5877885-786E-409D-99C3-AA0433FFC7F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691683" y="2388776"/>
            <a:ext cx="2035510" cy="12965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AB02B5D5-90D9-47E9-A54D-CE71CA7E61E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27" t="2301" r="1698" b="2655"/>
          <a:stretch>
            <a:fillRect/>
          </a:stretch>
        </p:blipFill>
        <p:spPr bwMode="auto">
          <a:xfrm>
            <a:off x="3568233" y="2388776"/>
            <a:ext cx="2035510" cy="12965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>
            <a:extLst>
              <a:ext uri="{FF2B5EF4-FFF2-40B4-BE49-F238E27FC236}">
                <a16:creationId xmlns:a16="http://schemas.microsoft.com/office/drawing/2014/main" id="{7EEC36C3-CFB0-4A76-A35F-6877FD19DD5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36" t="2811" r="2866" b="3696"/>
          <a:stretch>
            <a:fillRect/>
          </a:stretch>
        </p:blipFill>
        <p:spPr bwMode="auto">
          <a:xfrm>
            <a:off x="6433609" y="2388776"/>
            <a:ext cx="2037220" cy="12965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E59BCEB-4439-42F6-8EFC-94AF45FD36BC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85" t="1845" r="1559" b="2768"/>
          <a:stretch>
            <a:fillRect/>
          </a:stretch>
        </p:blipFill>
        <p:spPr bwMode="auto">
          <a:xfrm>
            <a:off x="3568233" y="4141314"/>
            <a:ext cx="2035510" cy="129827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30" name="TextBox 13">
            <a:extLst>
              <a:ext uri="{FF2B5EF4-FFF2-40B4-BE49-F238E27FC236}">
                <a16:creationId xmlns:a16="http://schemas.microsoft.com/office/drawing/2014/main" id="{BC392254-6836-44C7-A662-031A8BE549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164" y="5414147"/>
            <a:ext cx="23040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dirty="0"/>
              <a:t>United Kingdom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910001A-4ED3-41D0-976A-15C9D571D29E}"/>
              </a:ext>
            </a:extLst>
          </p:cNvPr>
          <p:cNvSpPr/>
          <p:nvPr/>
        </p:nvSpPr>
        <p:spPr>
          <a:xfrm>
            <a:off x="452158" y="756180"/>
            <a:ext cx="5353575" cy="834967"/>
          </a:xfrm>
          <a:prstGeom prst="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2EF4F7-2AE4-4A84-979D-15F246F61CF6}"/>
              </a:ext>
            </a:extLst>
          </p:cNvPr>
          <p:cNvSpPr/>
          <p:nvPr/>
        </p:nvSpPr>
        <p:spPr>
          <a:xfrm>
            <a:off x="452158" y="679508"/>
            <a:ext cx="5285065" cy="834967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itle 20">
            <a:extLst>
              <a:ext uri="{FF2B5EF4-FFF2-40B4-BE49-F238E27FC236}">
                <a16:creationId xmlns:a16="http://schemas.microsoft.com/office/drawing/2014/main" id="{D66A5CF3-502D-4689-ADFF-2301BC0610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394" y="704676"/>
            <a:ext cx="7365533" cy="746620"/>
          </a:xfrm>
        </p:spPr>
        <p:txBody>
          <a:bodyPr/>
          <a:lstStyle/>
          <a:p>
            <a:r>
              <a:rPr lang="en-GB" altLang="en-US" dirty="0">
                <a:solidFill>
                  <a:schemeClr val="bg1"/>
                </a:solidFill>
                <a:latin typeface="+mn-lt"/>
              </a:rPr>
              <a:t>Geography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7407E-6 L 0.31458 0.255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29" y="1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07407E-6 L -2.5E-6 0.2555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778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07407E-6 L -0.31389 0.2555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694" y="12778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8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United Kingdom</a:t>
            </a:r>
            <a:br>
              <a:rPr lang="en-GB" dirty="0" smtClean="0"/>
            </a:br>
            <a:r>
              <a:rPr lang="en-GB" sz="1800" dirty="0" smtClean="0"/>
              <a:t>can you point to the four countries?</a:t>
            </a:r>
            <a:endParaRPr lang="en-GB" sz="18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9549" t="18836" r="32212" b="2805"/>
          <a:stretch/>
        </p:blipFill>
        <p:spPr>
          <a:xfrm>
            <a:off x="2775380" y="1612856"/>
            <a:ext cx="3583709" cy="3901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8131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Did you get it right?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9670" t="23620" r="30759"/>
          <a:stretch/>
        </p:blipFill>
        <p:spPr>
          <a:xfrm>
            <a:off x="2719317" y="1727199"/>
            <a:ext cx="3695835" cy="378984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902036" y="1819564"/>
            <a:ext cx="1764146" cy="683491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Scotland 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4830618" y="2105891"/>
            <a:ext cx="979055" cy="34174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6415152" y="4031673"/>
            <a:ext cx="1764146" cy="683491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England  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5703455" y="4271818"/>
            <a:ext cx="979055" cy="34174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1316182" y="5087555"/>
            <a:ext cx="1764146" cy="683491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Wales 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V="1">
            <a:off x="2719317" y="4442690"/>
            <a:ext cx="1931689" cy="88669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955171" y="2596886"/>
            <a:ext cx="1764146" cy="683491"/>
          </a:xfrm>
          <a:prstGeom prst="rect">
            <a:avLst/>
          </a:prstGeom>
          <a:solidFill>
            <a:schemeClr val="bg1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Ireland  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2586182" y="3131127"/>
            <a:ext cx="905163" cy="84281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1685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2">
            <a:extLst>
              <a:ext uri="{FF2B5EF4-FFF2-40B4-BE49-F238E27FC236}">
                <a16:creationId xmlns:a16="http://schemas.microsoft.com/office/drawing/2014/main" id="{96B46F92-59DE-45D5-ABF7-EB4DDAB77E1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0475" y="2446338"/>
            <a:ext cx="2447925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18CCE843-8461-43CF-A416-94611773C214}"/>
              </a:ext>
            </a:extLst>
          </p:cNvPr>
          <p:cNvCxnSpPr>
            <a:cxnSpLocks/>
          </p:cNvCxnSpPr>
          <p:nvPr/>
        </p:nvCxnSpPr>
        <p:spPr>
          <a:xfrm flipV="1">
            <a:off x="3681214" y="5381626"/>
            <a:ext cx="3348236" cy="27622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Rectangle 29">
            <a:extLst>
              <a:ext uri="{FF2B5EF4-FFF2-40B4-BE49-F238E27FC236}">
                <a16:creationId xmlns:a16="http://schemas.microsoft.com/office/drawing/2014/main" id="{C5FAF91A-BD26-4CE9-B3A5-4391512AC0C2}"/>
              </a:ext>
            </a:extLst>
          </p:cNvPr>
          <p:cNvSpPr/>
          <p:nvPr/>
        </p:nvSpPr>
        <p:spPr>
          <a:xfrm>
            <a:off x="653851" y="5491593"/>
            <a:ext cx="3027363" cy="698195"/>
          </a:xfrm>
          <a:prstGeom prst="rect">
            <a:avLst/>
          </a:prstGeom>
          <a:noFill/>
          <a:ln w="19050">
            <a:solidFill>
              <a:srgbClr val="01407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EB3F7D0-BA34-4BF7-BA09-54EBE3B37D5F}"/>
              </a:ext>
            </a:extLst>
          </p:cNvPr>
          <p:cNvSpPr/>
          <p:nvPr/>
        </p:nvSpPr>
        <p:spPr>
          <a:xfrm>
            <a:off x="693752" y="5404598"/>
            <a:ext cx="3027363" cy="73700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0243" name="Content Placeholder 21">
            <a:extLst>
              <a:ext uri="{FF2B5EF4-FFF2-40B4-BE49-F238E27FC236}">
                <a16:creationId xmlns:a16="http://schemas.microsoft.com/office/drawing/2014/main" id="{5408B2AA-C60E-4C5B-8786-0CA9231526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7529" y="1544292"/>
            <a:ext cx="8059454" cy="1069975"/>
          </a:xfrm>
        </p:spPr>
        <p:txBody>
          <a:bodyPr lIns="108000" tIns="108000" rIns="108000" bIns="108000"/>
          <a:lstStyle/>
          <a:p>
            <a:pPr>
              <a:lnSpc>
                <a:spcPct val="100000"/>
              </a:lnSpc>
            </a:pPr>
            <a:r>
              <a:rPr lang="en-GB" altLang="en-US" dirty="0">
                <a:latin typeface="Twinkl" pitchFamily="2" charset="0"/>
              </a:rPr>
              <a:t>The capital city of the United Kingdom is London. In addition, Scotland, Wales and Northern Ireland each have their own capitals (the capital city of England is also London).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53D65AB-3028-40CF-BB79-44FC14BC4A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467976"/>
            <a:ext cx="30273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/>
              <a:t>The capital city of England is London.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0695459-C262-4CAC-932B-BF5DA7A82E7F}"/>
              </a:ext>
            </a:extLst>
          </p:cNvPr>
          <p:cNvCxnSpPr>
            <a:cxnSpLocks/>
          </p:cNvCxnSpPr>
          <p:nvPr/>
        </p:nvCxnSpPr>
        <p:spPr>
          <a:xfrm>
            <a:off x="3640138" y="3163486"/>
            <a:ext cx="2895600" cy="73700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CFA33896-1754-4960-B0F1-53CD740CC852}"/>
              </a:ext>
            </a:extLst>
          </p:cNvPr>
          <p:cNvCxnSpPr>
            <a:cxnSpLocks/>
          </p:cNvCxnSpPr>
          <p:nvPr/>
        </p:nvCxnSpPr>
        <p:spPr>
          <a:xfrm>
            <a:off x="3681214" y="3956051"/>
            <a:ext cx="2367161" cy="33654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8FBBCBC2-5B55-461A-8573-78688E4C0725}"/>
              </a:ext>
            </a:extLst>
          </p:cNvPr>
          <p:cNvCxnSpPr/>
          <p:nvPr/>
        </p:nvCxnSpPr>
        <p:spPr>
          <a:xfrm>
            <a:off x="3506788" y="4710113"/>
            <a:ext cx="2852737" cy="542925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2023C805-53CD-4622-AF51-1641FDDC53F4}"/>
              </a:ext>
            </a:extLst>
          </p:cNvPr>
          <p:cNvSpPr/>
          <p:nvPr/>
        </p:nvSpPr>
        <p:spPr>
          <a:xfrm>
            <a:off x="452158" y="665650"/>
            <a:ext cx="5353575" cy="834967"/>
          </a:xfrm>
          <a:prstGeom prst="rect">
            <a:avLst/>
          </a:prstGeom>
          <a:solidFill>
            <a:srgbClr val="AFD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A07E3B-99C9-42CE-9198-9E034DAEBF62}"/>
              </a:ext>
            </a:extLst>
          </p:cNvPr>
          <p:cNvSpPr/>
          <p:nvPr/>
        </p:nvSpPr>
        <p:spPr>
          <a:xfrm>
            <a:off x="452158" y="588978"/>
            <a:ext cx="5285065" cy="834967"/>
          </a:xfrm>
          <a:prstGeom prst="rect">
            <a:avLst/>
          </a:prstGeom>
          <a:solidFill>
            <a:srgbClr val="0140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03791C16-DC4E-467D-B69E-7A772DA222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394" y="614146"/>
            <a:ext cx="7365533" cy="746620"/>
          </a:xfrm>
        </p:spPr>
        <p:txBody>
          <a:bodyPr/>
          <a:lstStyle/>
          <a:p>
            <a:r>
              <a:rPr lang="en-GB" altLang="en-US" dirty="0">
                <a:solidFill>
                  <a:schemeClr val="bg1"/>
                </a:solidFill>
                <a:latin typeface="+mn-lt"/>
              </a:rPr>
              <a:t>Geography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1C8F28F-C69F-456C-8D32-B4B13BED817D}"/>
              </a:ext>
            </a:extLst>
          </p:cNvPr>
          <p:cNvSpPr/>
          <p:nvPr/>
        </p:nvSpPr>
        <p:spPr>
          <a:xfrm>
            <a:off x="653851" y="2835329"/>
            <a:ext cx="3027363" cy="698195"/>
          </a:xfrm>
          <a:prstGeom prst="rect">
            <a:avLst/>
          </a:prstGeom>
          <a:noFill/>
          <a:ln w="19050">
            <a:solidFill>
              <a:srgbClr val="01407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09E77C4-FC1C-4D53-8E5D-56412E9EDD04}"/>
              </a:ext>
            </a:extLst>
          </p:cNvPr>
          <p:cNvSpPr/>
          <p:nvPr/>
        </p:nvSpPr>
        <p:spPr>
          <a:xfrm>
            <a:off x="693752" y="2748334"/>
            <a:ext cx="3027363" cy="73700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9509CA7-5297-4788-8998-DCF769BA03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621" y="2798763"/>
            <a:ext cx="302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/>
              <a:t>The capital city of Scotland is Edinburgh.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4597624-B204-4221-B2EF-37B3CC1B5C4C}"/>
              </a:ext>
            </a:extLst>
          </p:cNvPr>
          <p:cNvSpPr/>
          <p:nvPr/>
        </p:nvSpPr>
        <p:spPr>
          <a:xfrm>
            <a:off x="653851" y="3720968"/>
            <a:ext cx="3027363" cy="698195"/>
          </a:xfrm>
          <a:prstGeom prst="rect">
            <a:avLst/>
          </a:prstGeom>
          <a:noFill/>
          <a:ln w="19050">
            <a:solidFill>
              <a:srgbClr val="01407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26797D7-E259-4EFD-9D85-C9507A26F46B}"/>
              </a:ext>
            </a:extLst>
          </p:cNvPr>
          <p:cNvSpPr/>
          <p:nvPr/>
        </p:nvSpPr>
        <p:spPr>
          <a:xfrm>
            <a:off x="693752" y="3633973"/>
            <a:ext cx="3027363" cy="73700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F85D18A-3E35-4E0C-9FD4-701A14E80D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0621" y="3659188"/>
            <a:ext cx="3027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/>
              <a:t>The capital city of Northern Ireland is Belfast.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1A7A850-6B5F-4FCF-8FB2-1BB602CECC6C}"/>
              </a:ext>
            </a:extLst>
          </p:cNvPr>
          <p:cNvSpPr/>
          <p:nvPr/>
        </p:nvSpPr>
        <p:spPr>
          <a:xfrm>
            <a:off x="660720" y="4617756"/>
            <a:ext cx="3027363" cy="698195"/>
          </a:xfrm>
          <a:prstGeom prst="rect">
            <a:avLst/>
          </a:prstGeom>
          <a:noFill/>
          <a:ln w="19050">
            <a:solidFill>
              <a:srgbClr val="01407D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21D3129-B991-4FC0-97D9-487E9A78FFF1}"/>
              </a:ext>
            </a:extLst>
          </p:cNvPr>
          <p:cNvSpPr/>
          <p:nvPr/>
        </p:nvSpPr>
        <p:spPr>
          <a:xfrm>
            <a:off x="700621" y="4530761"/>
            <a:ext cx="3027363" cy="73700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A0C5239-E6E7-41AC-899F-49309E61AF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4581088"/>
            <a:ext cx="28844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dirty="0"/>
              <a:t>The capital city of Wales is Cardiff.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19" grpId="0"/>
      <p:bldP spid="3" grpId="0" animBg="1"/>
      <p:bldP spid="4" grpId="0" animBg="1"/>
      <p:bldP spid="16" grpId="0"/>
      <p:bldP spid="26" grpId="0" animBg="1"/>
      <p:bldP spid="27" grpId="0" animBg="1"/>
      <p:bldP spid="17" grpId="0"/>
      <p:bldP spid="28" grpId="0" animBg="1"/>
      <p:bldP spid="29" grpId="0" animBg="1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dirty="0" smtClean="0"/>
              <a:t>Can you make or draw your own Union Jack </a:t>
            </a:r>
            <a:endParaRPr lang="en-GB" sz="3200" dirty="0"/>
          </a:p>
        </p:txBody>
      </p:sp>
      <p:pic>
        <p:nvPicPr>
          <p:cNvPr id="1030" name="Picture 6" descr="LEGO MOC The flag of the United Kingdom by eduardo.rimoli | Rebrickable -  Build with LEGO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3" t="18567" r="2873" b="22727"/>
          <a:stretch/>
        </p:blipFill>
        <p:spPr bwMode="auto">
          <a:xfrm>
            <a:off x="969819" y="2338788"/>
            <a:ext cx="3301100" cy="1642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ow to make a Union Jack Tissue Flag | VE Day Crafts - YouTub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5" r="15215" b="18883"/>
          <a:stretch/>
        </p:blipFill>
        <p:spPr bwMode="auto">
          <a:xfrm>
            <a:off x="5015346" y="4202545"/>
            <a:ext cx="2798985" cy="1801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2345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2786E117-4556-4C02-B5D3-75013ED99A9A}"/>
              </a:ext>
            </a:extLst>
          </p:cNvPr>
          <p:cNvSpPr/>
          <p:nvPr/>
        </p:nvSpPr>
        <p:spPr>
          <a:xfrm>
            <a:off x="134224" y="5880683"/>
            <a:ext cx="1308682" cy="8808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hlinkClick r:id="rId2"/>
            <a:extLst>
              <a:ext uri="{FF2B5EF4-FFF2-40B4-BE49-F238E27FC236}">
                <a16:creationId xmlns:a16="http://schemas.microsoft.com/office/drawing/2014/main" id="{D3434000-9F52-4059-A016-19F4E5690F4F}"/>
              </a:ext>
            </a:extLst>
          </p:cNvPr>
          <p:cNvSpPr/>
          <p:nvPr/>
        </p:nvSpPr>
        <p:spPr>
          <a:xfrm>
            <a:off x="8405768" y="5890471"/>
            <a:ext cx="738231" cy="8808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1500</TotalTime>
  <Words>158</Words>
  <Application>Microsoft Office PowerPoint</Application>
  <PresentationFormat>On-screen Show (4:3)</PresentationFormat>
  <Paragraphs>30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Twinkl SemiBold</vt:lpstr>
      <vt:lpstr>Sassoon Infant Rg</vt:lpstr>
      <vt:lpstr>Twinkl</vt:lpstr>
      <vt:lpstr>Calibri</vt:lpstr>
      <vt:lpstr>Arial</vt:lpstr>
      <vt:lpstr>Office Theme</vt:lpstr>
      <vt:lpstr>PowerPoint Presentation</vt:lpstr>
      <vt:lpstr>Watch this video on the United Kingdom </vt:lpstr>
      <vt:lpstr>Geography</vt:lpstr>
      <vt:lpstr>Geography</vt:lpstr>
      <vt:lpstr>United Kingdom can you point to the four countries?</vt:lpstr>
      <vt:lpstr>Did you get it right? </vt:lpstr>
      <vt:lpstr>Geography</vt:lpstr>
      <vt:lpstr>Can you make or draw your own Union Jack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Sophie Davies</cp:lastModifiedBy>
  <cp:revision>146</cp:revision>
  <dcterms:created xsi:type="dcterms:W3CDTF">2014-10-01T16:09:27Z</dcterms:created>
  <dcterms:modified xsi:type="dcterms:W3CDTF">2021-01-05T10:24:22Z</dcterms:modified>
</cp:coreProperties>
</file>