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7" r:id="rId4"/>
  </p:sldMasterIdLst>
  <p:notesMasterIdLst>
    <p:notesMasterId r:id="rId21"/>
  </p:notesMasterIdLst>
  <p:handoutMasterIdLst>
    <p:handoutMasterId r:id="rId22"/>
  </p:handoutMasterIdLst>
  <p:sldIdLst>
    <p:sldId id="269" r:id="rId5"/>
    <p:sldId id="290" r:id="rId6"/>
    <p:sldId id="292" r:id="rId7"/>
    <p:sldId id="272" r:id="rId8"/>
    <p:sldId id="273" r:id="rId9"/>
    <p:sldId id="274" r:id="rId10"/>
    <p:sldId id="276" r:id="rId11"/>
    <p:sldId id="277" r:id="rId12"/>
    <p:sldId id="289" r:id="rId13"/>
    <p:sldId id="275" r:id="rId14"/>
    <p:sldId id="279" r:id="rId15"/>
    <p:sldId id="280" r:id="rId16"/>
    <p:sldId id="281" r:id="rId17"/>
    <p:sldId id="282" r:id="rId18"/>
    <p:sldId id="285" r:id="rId19"/>
    <p:sldId id="287" r:id="rId20"/>
  </p:sldIdLst>
  <p:sldSz cx="9144000" cy="6858000" type="screen4x3"/>
  <p:notesSz cx="6858000" cy="9144000"/>
  <p:embeddedFontLst>
    <p:embeddedFont>
      <p:font typeface="Twinkl" panose="020B0604020202020204" charset="0"/>
      <p:regular r:id="rId23"/>
      <p:bold r:id="rId24"/>
    </p:embeddedFont>
    <p:embeddedFont>
      <p:font typeface="Calibri Light" panose="020F0302020204030204" pitchFamily="34" charset="0"/>
      <p:regular r:id="rId25"/>
      <p:italic r:id="rId26"/>
    </p:embeddedFont>
    <p:embeddedFont>
      <p:font typeface="Calibri" panose="020F0502020204030204" pitchFamily="34" charset="0"/>
      <p:regular r:id="rId27"/>
      <p:bold r:id="rId28"/>
      <p:italic r:id="rId29"/>
      <p:boldItalic r:id="rId30"/>
    </p:embeddedFont>
    <p:embeddedFont>
      <p:font typeface="Sassoon Infant Rg" panose="02000503030000020003" charset="0"/>
      <p:regular r:id="rId31"/>
      <p:bold r:id="rId32"/>
    </p:embeddedFont>
    <p:embeddedFont>
      <p:font typeface="Sassoon Infant Md" panose="02000603050000020003" charset="0"/>
      <p:regular r:id="rId33"/>
    </p:embeddedFont>
  </p:embeddedFontLst>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EF86"/>
    <a:srgbClr val="D7C9A6"/>
    <a:srgbClr val="ACDDFC"/>
    <a:srgbClr val="80C1EB"/>
    <a:srgbClr val="18A0DB"/>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showGuides="1">
      <p:cViewPr varScale="1">
        <p:scale>
          <a:sx n="73" d="100"/>
          <a:sy n="73" d="100"/>
        </p:scale>
        <p:origin x="1194"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1" d="1"/>
        <a:sy n="1" d="1"/>
      </p:scale>
      <p:origin x="0" y="0"/>
    </p:cViewPr>
  </p:notesTextViewPr>
  <p:notesViewPr>
    <p:cSldViewPr snapToGrid="0" showGuides="1">
      <p:cViewPr varScale="1">
        <p:scale>
          <a:sx n="78" d="100"/>
          <a:sy n="78" d="100"/>
        </p:scale>
        <p:origin x="1680"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notesMaster" Target="notesMasters/notesMaster1.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3.fntdata"/><Relationship Id="rId33" Type="http://schemas.openxmlformats.org/officeDocument/2006/relationships/font" Target="fonts/font11.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9.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5915E54-FF85-44A3-8A3C-EEDBE8E0DF07}" type="datetimeFigureOut">
              <a:rPr lang="en-GB"/>
              <a:pPr>
                <a:defRPr/>
              </a:pPr>
              <a:t>06/01/2021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50FE5125-752A-45B1-9E9A-63F9D077F93D}" type="slidenum">
              <a:rPr lang="en-GB"/>
              <a:pPr>
                <a:defRPr/>
              </a:pPr>
              <a:t>‹#›</a:t>
            </a:fld>
            <a:endParaRPr lang="en-GB"/>
          </a:p>
        </p:txBody>
      </p:sp>
    </p:spTree>
    <p:extLst>
      <p:ext uri="{BB962C8B-B14F-4D97-AF65-F5344CB8AC3E}">
        <p14:creationId xmlns:p14="http://schemas.microsoft.com/office/powerpoint/2010/main" val="28273905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6DBC267-D8E9-4212-A8A3-50388B77C3B1}" type="datetimeFigureOut">
              <a:rPr lang="en-GB"/>
              <a:pPr>
                <a:defRPr/>
              </a:pPr>
              <a:t>06/01/2021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2BBE8D29-61ED-4A1A-B1F4-6F9A8B1F21E1}" type="slidenum">
              <a:rPr lang="en-GB"/>
              <a:pPr>
                <a:defRPr/>
              </a:pPr>
              <a:t>‹#›</a:t>
            </a:fld>
            <a:endParaRPr lang="en-GB"/>
          </a:p>
        </p:txBody>
      </p:sp>
    </p:spTree>
    <p:extLst>
      <p:ext uri="{BB962C8B-B14F-4D97-AF65-F5344CB8AC3E}">
        <p14:creationId xmlns:p14="http://schemas.microsoft.com/office/powerpoint/2010/main" val="213576855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1D7024F4-3DB9-49AE-B382-DB678084653C}" type="datetimeFigureOut">
              <a:rPr lang="en-GB"/>
              <a:pPr>
                <a:defRPr/>
              </a:pPr>
              <a:t>06/01/2021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45224816-8639-4176-92DC-6B704E0CB888}" type="slidenum">
              <a:rPr lang="en-GB"/>
              <a:pPr>
                <a:defRPr/>
              </a:pPr>
              <a:t>‹#›</a:t>
            </a:fld>
            <a:endParaRPr lang="en-GB"/>
          </a:p>
        </p:txBody>
      </p:sp>
    </p:spTree>
    <p:extLst>
      <p:ext uri="{BB962C8B-B14F-4D97-AF65-F5344CB8AC3E}">
        <p14:creationId xmlns:p14="http://schemas.microsoft.com/office/powerpoint/2010/main" val="1710773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644CFB50-BAC9-4140-A5CF-607F3A62DCAA}" type="datetimeFigureOut">
              <a:rPr lang="en-GB"/>
              <a:pPr>
                <a:defRPr/>
              </a:pPr>
              <a:t>06/01/2021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8323E95E-A3F8-40BF-BD8D-C8BD6808DF49}" type="slidenum">
              <a:rPr lang="en-GB"/>
              <a:pPr>
                <a:defRPr/>
              </a:pPr>
              <a:t>‹#›</a:t>
            </a:fld>
            <a:endParaRPr lang="en-GB"/>
          </a:p>
        </p:txBody>
      </p:sp>
    </p:spTree>
    <p:extLst>
      <p:ext uri="{BB962C8B-B14F-4D97-AF65-F5344CB8AC3E}">
        <p14:creationId xmlns:p14="http://schemas.microsoft.com/office/powerpoint/2010/main" val="25734138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E28A7E75-E28D-407A-A0BB-B3E45DEA4E8B}" type="datetimeFigureOut">
              <a:rPr lang="en-GB"/>
              <a:pPr>
                <a:defRPr/>
              </a:pPr>
              <a:t>06/01/2021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E2DA5310-508C-4A06-A255-67CDF4F75CF3}" type="slidenum">
              <a:rPr lang="en-GB"/>
              <a:pPr>
                <a:defRPr/>
              </a:pPr>
              <a:t>‹#›</a:t>
            </a:fld>
            <a:endParaRPr lang="en-GB"/>
          </a:p>
        </p:txBody>
      </p:sp>
    </p:spTree>
    <p:extLst>
      <p:ext uri="{BB962C8B-B14F-4D97-AF65-F5344CB8AC3E}">
        <p14:creationId xmlns:p14="http://schemas.microsoft.com/office/powerpoint/2010/main" val="29775160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85AF5410-8274-4A46-869F-BFCB4ECB0ACD}" type="datetimeFigureOut">
              <a:rPr lang="en-GB"/>
              <a:pPr>
                <a:defRPr/>
              </a:pPr>
              <a:t>06/01/2021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23B96C65-E24A-4BC6-BF1F-5533C83AE2F3}" type="slidenum">
              <a:rPr lang="en-GB"/>
              <a:pPr>
                <a:defRPr/>
              </a:pPr>
              <a:t>‹#›</a:t>
            </a:fld>
            <a:endParaRPr lang="en-GB"/>
          </a:p>
        </p:txBody>
      </p:sp>
    </p:spTree>
    <p:extLst>
      <p:ext uri="{BB962C8B-B14F-4D97-AF65-F5344CB8AC3E}">
        <p14:creationId xmlns:p14="http://schemas.microsoft.com/office/powerpoint/2010/main" val="177562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8DC0C254-9D67-480D-8FEA-601F2425F267}" type="datetimeFigureOut">
              <a:rPr lang="en-GB"/>
              <a:pPr>
                <a:defRPr/>
              </a:pPr>
              <a:t>06/01/2021</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8771BED3-BA3A-417B-853E-F1AE32FFB58B}" type="slidenum">
              <a:rPr lang="en-GB"/>
              <a:pPr>
                <a:defRPr/>
              </a:pPr>
              <a:t>‹#›</a:t>
            </a:fld>
            <a:endParaRPr lang="en-GB"/>
          </a:p>
        </p:txBody>
      </p:sp>
    </p:spTree>
    <p:extLst>
      <p:ext uri="{BB962C8B-B14F-4D97-AF65-F5344CB8AC3E}">
        <p14:creationId xmlns:p14="http://schemas.microsoft.com/office/powerpoint/2010/main" val="3446470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D50E8F08-87B3-4261-B79A-BAC7BDC2D1D4}" type="datetimeFigureOut">
              <a:rPr lang="en-GB"/>
              <a:pPr>
                <a:defRPr/>
              </a:pPr>
              <a:t>06/01/2021</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B73D12BA-A22C-4C59-9672-28FCF2696252}" type="slidenum">
              <a:rPr lang="en-GB"/>
              <a:pPr>
                <a:defRPr/>
              </a:pPr>
              <a:t>‹#›</a:t>
            </a:fld>
            <a:endParaRPr lang="en-GB"/>
          </a:p>
        </p:txBody>
      </p:sp>
    </p:spTree>
    <p:extLst>
      <p:ext uri="{BB962C8B-B14F-4D97-AF65-F5344CB8AC3E}">
        <p14:creationId xmlns:p14="http://schemas.microsoft.com/office/powerpoint/2010/main" val="797827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E2605F3-5230-4312-81BD-D9DCBA6CE0D9}" type="datetimeFigureOut">
              <a:rPr lang="en-GB"/>
              <a:pPr>
                <a:defRPr/>
              </a:pPr>
              <a:t>06/01/2021</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3B812B5A-45B6-4AD8-87E4-4F876977E991}" type="slidenum">
              <a:rPr lang="en-GB"/>
              <a:pPr>
                <a:defRPr/>
              </a:pPr>
              <a:t>‹#›</a:t>
            </a:fld>
            <a:endParaRPr lang="en-GB"/>
          </a:p>
        </p:txBody>
      </p:sp>
    </p:spTree>
    <p:extLst>
      <p:ext uri="{BB962C8B-B14F-4D97-AF65-F5344CB8AC3E}">
        <p14:creationId xmlns:p14="http://schemas.microsoft.com/office/powerpoint/2010/main" val="1579782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731CB02E-0098-44D6-B88A-040DDC6F8F2E}" type="datetimeFigureOut">
              <a:rPr lang="en-GB"/>
              <a:pPr>
                <a:defRPr/>
              </a:pPr>
              <a:t>06/01/2021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D11AA533-B1A9-4730-B114-956CC8D2ECB4}" type="slidenum">
              <a:rPr lang="en-GB"/>
              <a:pPr>
                <a:defRPr/>
              </a:pPr>
              <a:t>‹#›</a:t>
            </a:fld>
            <a:endParaRPr lang="en-GB"/>
          </a:p>
        </p:txBody>
      </p:sp>
    </p:spTree>
    <p:extLst>
      <p:ext uri="{BB962C8B-B14F-4D97-AF65-F5344CB8AC3E}">
        <p14:creationId xmlns:p14="http://schemas.microsoft.com/office/powerpoint/2010/main" val="24898212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0C793D5-D86F-4ACC-A7FD-9EB4AA2E3600}" type="datetimeFigureOut">
              <a:rPr lang="en-GB"/>
              <a:pPr>
                <a:defRPr/>
              </a:pPr>
              <a:t>06/01/2021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377D0F3-F516-43E7-8C3F-3208A66F3C8F}" type="slidenum">
              <a:rPr lang="en-GB"/>
              <a:pPr>
                <a:defRPr/>
              </a:pPr>
              <a:t>‹#›</a:t>
            </a:fld>
            <a:endParaRPr lang="en-GB"/>
          </a:p>
        </p:txBody>
      </p:sp>
    </p:spTree>
    <p:extLst>
      <p:ext uri="{BB962C8B-B14F-4D97-AF65-F5344CB8AC3E}">
        <p14:creationId xmlns:p14="http://schemas.microsoft.com/office/powerpoint/2010/main" val="34605037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E4504D21-79BC-4958-9D99-A4A23D9A1676}" type="datetimeFigureOut">
              <a:rPr lang="en-GB"/>
              <a:pPr>
                <a:defRPr/>
              </a:pPr>
              <a:t>06/01/2021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C29678B7-CA34-4985-AF36-DF3D2A1F81A9}" type="slidenum">
              <a:rPr lang="en-GB"/>
              <a:pPr>
                <a:defRPr/>
              </a:pPr>
              <a:t>‹#›</a:t>
            </a:fld>
            <a:endParaRPr lang="en-GB"/>
          </a:p>
        </p:txBody>
      </p:sp>
    </p:spTree>
    <p:extLst>
      <p:ext uri="{BB962C8B-B14F-4D97-AF65-F5344CB8AC3E}">
        <p14:creationId xmlns:p14="http://schemas.microsoft.com/office/powerpoint/2010/main" val="590130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C0C73CDB-1AF5-451C-9034-AFA9BC147092}" type="datetimeFigureOut">
              <a:rPr lang="en-GB"/>
              <a:pPr>
                <a:defRPr/>
              </a:pPr>
              <a:t>06/01/2021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C9FA5580-BE0F-4B5A-B8CF-A77ADD1D5431}" type="slidenum">
              <a:rPr lang="en-GB"/>
              <a:pPr>
                <a:defRPr/>
              </a:pPr>
              <a:t>‹#›</a:t>
            </a:fld>
            <a:endParaRPr lang="en-GB"/>
          </a:p>
        </p:txBody>
      </p:sp>
    </p:spTree>
    <p:extLst>
      <p:ext uri="{BB962C8B-B14F-4D97-AF65-F5344CB8AC3E}">
        <p14:creationId xmlns:p14="http://schemas.microsoft.com/office/powerpoint/2010/main" val="908527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defRPr>
            </a:lvl1pPr>
          </a:lstStyle>
          <a:p>
            <a:pPr>
              <a:defRPr/>
            </a:pPr>
            <a:fld id="{3116536F-17D2-4A3E-9F61-2E1363EF8D0C}" type="datetimeFigureOut">
              <a:rPr lang="en-GB"/>
              <a:pPr>
                <a:defRPr/>
              </a:pPr>
              <a:t>06/01/2021</a:t>
            </a:fld>
            <a:endParaRPr lang="en-GB"/>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defRPr>
            </a:lvl1pPr>
          </a:lstStyle>
          <a:p>
            <a:pPr>
              <a:defRPr/>
            </a:pPr>
            <a:endParaRPr lang="en-GB"/>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prstClr val="black">
                    <a:tint val="75000"/>
                  </a:prstClr>
                </a:solidFill>
                <a:latin typeface="+mn-lt"/>
              </a:defRPr>
            </a:lvl1pPr>
          </a:lstStyle>
          <a:p>
            <a:pPr>
              <a:defRPr/>
            </a:pPr>
            <a:fld id="{0C986DF5-1D6D-4F00-8BDF-4D92F3BCD911}"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71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7" r:id="rId10"/>
    <p:sldLayoutId id="2147483715"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146"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5"/>
          <p:cNvPicPr>
            <a:picLocks noGrp="1" noChangeAspect="1"/>
          </p:cNvPicPr>
          <p:nvPr>
            <p:ph idx="1"/>
          </p:nvPr>
        </p:nvPicPr>
        <p:blipFill rotWithShape="1">
          <a:blip r:embed="rId2"/>
          <a:srcRect l="29549" t="18836" r="32212" b="2805"/>
          <a:stretch/>
        </p:blipFill>
        <p:spPr>
          <a:xfrm>
            <a:off x="2507525" y="938089"/>
            <a:ext cx="4890802" cy="5324166"/>
          </a:xfrm>
          <a:prstGeom prst="rect">
            <a:avLst/>
          </a:prstGeom>
        </p:spPr>
      </p:pic>
      <p:sp>
        <p:nvSpPr>
          <p:cNvPr id="5" name="TextBox 4"/>
          <p:cNvSpPr txBox="1"/>
          <p:nvPr/>
        </p:nvSpPr>
        <p:spPr>
          <a:xfrm>
            <a:off x="2911689" y="369455"/>
            <a:ext cx="4082473" cy="369332"/>
          </a:xfrm>
          <a:prstGeom prst="rect">
            <a:avLst/>
          </a:prstGeom>
          <a:solidFill>
            <a:schemeClr val="bg1"/>
          </a:solidFill>
        </p:spPr>
        <p:txBody>
          <a:bodyPr wrap="square" rtlCol="0">
            <a:spAutoFit/>
          </a:bodyPr>
          <a:lstStyle/>
          <a:p>
            <a:r>
              <a:rPr lang="en-GB" dirty="0">
                <a:latin typeface="Sassoon Infant Md" panose="02000603050000020003" charset="0"/>
              </a:rPr>
              <a:t>Can you remember where Scotland is? </a:t>
            </a:r>
          </a:p>
        </p:txBody>
      </p:sp>
    </p:spTree>
    <p:extLst>
      <p:ext uri="{BB962C8B-B14F-4D97-AF65-F5344CB8AC3E}">
        <p14:creationId xmlns:p14="http://schemas.microsoft.com/office/powerpoint/2010/main" val="4119770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5"/>
          <p:cNvPicPr>
            <a:picLocks noGrp="1" noChangeAspect="1"/>
          </p:cNvPicPr>
          <p:nvPr>
            <p:ph idx="1"/>
          </p:nvPr>
        </p:nvPicPr>
        <p:blipFill rotWithShape="1">
          <a:blip r:embed="rId2"/>
          <a:srcRect l="29549" t="18836" r="32212" b="2805"/>
          <a:stretch/>
        </p:blipFill>
        <p:spPr>
          <a:xfrm>
            <a:off x="2507525" y="938089"/>
            <a:ext cx="4890802" cy="5324166"/>
          </a:xfrm>
          <a:prstGeom prst="rect">
            <a:avLst/>
          </a:prstGeom>
        </p:spPr>
      </p:pic>
      <p:sp>
        <p:nvSpPr>
          <p:cNvPr id="5" name="TextBox 4"/>
          <p:cNvSpPr txBox="1"/>
          <p:nvPr/>
        </p:nvSpPr>
        <p:spPr>
          <a:xfrm>
            <a:off x="2911689" y="369455"/>
            <a:ext cx="4082473" cy="369332"/>
          </a:xfrm>
          <a:prstGeom prst="rect">
            <a:avLst/>
          </a:prstGeom>
          <a:solidFill>
            <a:schemeClr val="bg1"/>
          </a:solidFill>
        </p:spPr>
        <p:txBody>
          <a:bodyPr wrap="square" rtlCol="0">
            <a:spAutoFit/>
          </a:bodyPr>
          <a:lstStyle/>
          <a:p>
            <a:r>
              <a:rPr lang="en-GB" dirty="0">
                <a:latin typeface="Sassoon Infant Md" panose="02000603050000020003" charset="0"/>
              </a:rPr>
              <a:t>There it is? Did you get it right? </a:t>
            </a:r>
          </a:p>
        </p:txBody>
      </p:sp>
      <p:sp>
        <p:nvSpPr>
          <p:cNvPr id="2" name="Oval 1"/>
          <p:cNvSpPr/>
          <p:nvPr/>
        </p:nvSpPr>
        <p:spPr>
          <a:xfrm>
            <a:off x="4341090" y="854962"/>
            <a:ext cx="1653309" cy="264562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2253672" y="6160716"/>
            <a:ext cx="5680363" cy="369332"/>
          </a:xfrm>
          <a:prstGeom prst="rect">
            <a:avLst/>
          </a:prstGeom>
          <a:solidFill>
            <a:schemeClr val="bg1"/>
          </a:solidFill>
        </p:spPr>
        <p:txBody>
          <a:bodyPr wrap="square" rtlCol="0">
            <a:spAutoFit/>
          </a:bodyPr>
          <a:lstStyle/>
          <a:p>
            <a:r>
              <a:rPr lang="en-GB" dirty="0">
                <a:latin typeface="Sassoon Infant Md" panose="02000603050000020003" charset="0"/>
              </a:rPr>
              <a:t>Lets have a look at some landmarks in Scotland</a:t>
            </a:r>
          </a:p>
        </p:txBody>
      </p:sp>
    </p:spTree>
    <p:extLst>
      <p:ext uri="{BB962C8B-B14F-4D97-AF65-F5344CB8AC3E}">
        <p14:creationId xmlns:p14="http://schemas.microsoft.com/office/powerpoint/2010/main" val="37350607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122" name="Picture 4"/>
          <p:cNvPicPr>
            <a:picLocks noChangeAspect="1"/>
          </p:cNvPicPr>
          <p:nvPr/>
        </p:nvPicPr>
        <p:blipFill rotWithShape="1">
          <a:blip r:embed="rId3" cstate="print">
            <a:extLst>
              <a:ext uri="{28A0092B-C50C-407E-A947-70E740481C1C}">
                <a14:useLocalDpi xmlns:a14="http://schemas.microsoft.com/office/drawing/2010/main" val="0"/>
              </a:ext>
            </a:extLst>
          </a:blip>
          <a:srcRect t="2716"/>
          <a:stretch/>
        </p:blipFill>
        <p:spPr bwMode="auto">
          <a:xfrm>
            <a:off x="457200" y="438150"/>
            <a:ext cx="8220075" cy="5997576"/>
          </a:xfrm>
          <a:prstGeom prst="roundRect">
            <a:avLst>
              <a:gd name="adj" fmla="val 24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TextBox 5"/>
          <p:cNvSpPr txBox="1">
            <a:spLocks noChangeArrowheads="1"/>
          </p:cNvSpPr>
          <p:nvPr/>
        </p:nvSpPr>
        <p:spPr bwMode="auto">
          <a:xfrm>
            <a:off x="2235200" y="6554788"/>
            <a:ext cx="46736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600">
                <a:solidFill>
                  <a:srgbClr val="FFFFFF"/>
                </a:solidFill>
              </a:rPr>
              <a:t>Photo courtesy of Gord Bell (@flickr.com) - granted under creative commons licence - attribution</a:t>
            </a:r>
          </a:p>
        </p:txBody>
      </p:sp>
      <p:sp>
        <p:nvSpPr>
          <p:cNvPr id="2" name="Rectangle 1"/>
          <p:cNvSpPr/>
          <p:nvPr/>
        </p:nvSpPr>
        <p:spPr>
          <a:xfrm>
            <a:off x="457200" y="5189538"/>
            <a:ext cx="8220075" cy="25876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endParaRPr>
          </a:p>
        </p:txBody>
      </p:sp>
      <p:sp>
        <p:nvSpPr>
          <p:cNvPr id="10" name="Rounded Rectangle 9"/>
          <p:cNvSpPr/>
          <p:nvPr/>
        </p:nvSpPr>
        <p:spPr>
          <a:xfrm>
            <a:off x="457200" y="5189538"/>
            <a:ext cx="8220075" cy="1238250"/>
          </a:xfrm>
          <a:prstGeom prst="roundRect">
            <a:avLst>
              <a:gd name="adj" fmla="val 10124"/>
            </a:avLst>
          </a:prstGeom>
          <a:solidFill>
            <a:srgbClr val="FFFFFF"/>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lstStyle/>
          <a:p>
            <a:pPr algn="ctr" eaLnBrk="1" fontAlgn="auto" hangingPunct="1">
              <a:spcBef>
                <a:spcPts val="0"/>
              </a:spcBef>
              <a:spcAft>
                <a:spcPts val="0"/>
              </a:spcAft>
              <a:defRPr/>
            </a:pPr>
            <a:r>
              <a:rPr lang="en-GB" sz="2800" dirty="0">
                <a:solidFill>
                  <a:srgbClr val="5E9431"/>
                </a:solidFill>
                <a:latin typeface="Twinkl" pitchFamily="2" charset="0"/>
              </a:rPr>
              <a:t>River </a:t>
            </a:r>
            <a:r>
              <a:rPr lang="en-GB" sz="2800" dirty="0" err="1">
                <a:solidFill>
                  <a:srgbClr val="5E9431"/>
                </a:solidFill>
                <a:latin typeface="Twinkl" pitchFamily="2" charset="0"/>
              </a:rPr>
              <a:t>Tay</a:t>
            </a:r>
            <a:endParaRPr lang="en-GB" sz="2800" dirty="0">
              <a:solidFill>
                <a:srgbClr val="5E9431"/>
              </a:solidFill>
              <a:latin typeface="Twinkl" pitchFamily="2" charset="0"/>
            </a:endParaRPr>
          </a:p>
          <a:p>
            <a:pPr marL="85725" algn="ctr" eaLnBrk="1" fontAlgn="auto" hangingPunct="1">
              <a:spcBef>
                <a:spcPts val="0"/>
              </a:spcBef>
              <a:spcAft>
                <a:spcPts val="0"/>
              </a:spcAft>
              <a:defRPr/>
            </a:pPr>
            <a:r>
              <a:rPr lang="en-GB" sz="1600" dirty="0">
                <a:solidFill>
                  <a:prstClr val="black"/>
                </a:solidFill>
                <a:latin typeface="Twinkl" pitchFamily="2" charset="0"/>
              </a:rPr>
              <a:t>This is the longest river in Scotland and the seventh longest in the United Kingdom.</a:t>
            </a:r>
          </a:p>
          <a:p>
            <a:pPr algn="ctr" eaLnBrk="1" fontAlgn="auto" hangingPunct="1">
              <a:spcBef>
                <a:spcPts val="0"/>
              </a:spcBef>
              <a:spcAft>
                <a:spcPts val="0"/>
              </a:spcAft>
              <a:defRPr/>
            </a:pPr>
            <a:endParaRPr lang="en-GB" sz="3600" dirty="0">
              <a:solidFill>
                <a:srgbClr val="4A7FB1"/>
              </a:solidFill>
              <a:latin typeface="Twinkl"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15" name="Picture 1"/>
          <p:cNvPicPr>
            <a:picLocks noChangeAspect="1"/>
          </p:cNvPicPr>
          <p:nvPr/>
        </p:nvPicPr>
        <p:blipFill rotWithShape="1">
          <a:blip r:embed="rId3">
            <a:extLst>
              <a:ext uri="{28A0092B-C50C-407E-A947-70E740481C1C}">
                <a14:useLocalDpi xmlns:a14="http://schemas.microsoft.com/office/drawing/2010/main" val="0"/>
              </a:ext>
            </a:extLst>
          </a:blip>
          <a:srcRect l="4601" r="6998" b="18649"/>
          <a:stretch/>
        </p:blipFill>
        <p:spPr bwMode="auto">
          <a:xfrm>
            <a:off x="457199" y="438150"/>
            <a:ext cx="8220076" cy="5010085"/>
          </a:xfrm>
          <a:prstGeom prst="roundRect">
            <a:avLst>
              <a:gd name="adj" fmla="val 3072"/>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457200" y="5189538"/>
            <a:ext cx="8220075" cy="1238250"/>
          </a:xfrm>
          <a:prstGeom prst="roundRect">
            <a:avLst>
              <a:gd name="adj" fmla="val 10124"/>
            </a:avLst>
          </a:prstGeom>
          <a:solidFill>
            <a:srgbClr val="FFFFFF"/>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lstStyle/>
          <a:p>
            <a:pPr algn="ctr" eaLnBrk="1" fontAlgn="auto" hangingPunct="1">
              <a:spcBef>
                <a:spcPts val="0"/>
              </a:spcBef>
              <a:spcAft>
                <a:spcPts val="0"/>
              </a:spcAft>
              <a:defRPr/>
            </a:pPr>
            <a:r>
              <a:rPr lang="en-GB" sz="2800" dirty="0">
                <a:solidFill>
                  <a:srgbClr val="5E9431"/>
                </a:solidFill>
                <a:latin typeface="Twinkl" pitchFamily="2" charset="0"/>
              </a:rPr>
              <a:t>Arthur’s Seat</a:t>
            </a:r>
          </a:p>
          <a:p>
            <a:pPr algn="ctr" eaLnBrk="1" fontAlgn="auto" hangingPunct="1">
              <a:spcBef>
                <a:spcPts val="0"/>
              </a:spcBef>
              <a:spcAft>
                <a:spcPts val="0"/>
              </a:spcAft>
              <a:defRPr/>
            </a:pPr>
            <a:r>
              <a:rPr lang="en-GB" sz="1600" dirty="0">
                <a:solidFill>
                  <a:prstClr val="black"/>
                </a:solidFill>
                <a:latin typeface="Twinkl" pitchFamily="2" charset="0"/>
              </a:rPr>
              <a:t>This is the main peak in a group of hills, situated in the centre of Edinburgh.</a:t>
            </a:r>
          </a:p>
          <a:p>
            <a:pPr algn="ctr" eaLnBrk="1" fontAlgn="auto" hangingPunct="1">
              <a:spcBef>
                <a:spcPts val="0"/>
              </a:spcBef>
              <a:spcAft>
                <a:spcPts val="0"/>
              </a:spcAft>
              <a:defRPr/>
            </a:pPr>
            <a:endParaRPr lang="en-GB" sz="3600" dirty="0">
              <a:solidFill>
                <a:srgbClr val="4A7FB1"/>
              </a:solidFill>
              <a:latin typeface="Twinkl" pitchFamily="2" charset="0"/>
            </a:endParaRPr>
          </a:p>
        </p:txBody>
      </p:sp>
      <p:sp>
        <p:nvSpPr>
          <p:cNvPr id="13" name="Rectangle 12"/>
          <p:cNvSpPr/>
          <p:nvPr/>
        </p:nvSpPr>
        <p:spPr>
          <a:xfrm>
            <a:off x="457200" y="5189538"/>
            <a:ext cx="8220075" cy="25876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endParaRPr>
          </a:p>
        </p:txBody>
      </p:sp>
      <p:pic>
        <p:nvPicPr>
          <p:cNvPr id="10245"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Box 5"/>
          <p:cNvSpPr txBox="1">
            <a:spLocks noChangeArrowheads="1"/>
          </p:cNvSpPr>
          <p:nvPr/>
        </p:nvSpPr>
        <p:spPr bwMode="auto">
          <a:xfrm>
            <a:off x="2235200" y="6554788"/>
            <a:ext cx="46736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600">
                <a:solidFill>
                  <a:srgbClr val="FFFFFF"/>
                </a:solidFill>
              </a:rPr>
              <a:t>Photo courtesy of iriskh (@flickr.com) - granted under creative commons licence - attribution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198" y="437952"/>
            <a:ext cx="8216392" cy="5496317"/>
          </a:xfrm>
          <a:prstGeom prst="roundRect">
            <a:avLst>
              <a:gd name="adj" fmla="val 2577"/>
            </a:avLst>
          </a:prstGeom>
        </p:spPr>
      </p:pic>
      <p:sp>
        <p:nvSpPr>
          <p:cNvPr id="12" name="Rounded Rectangle 11"/>
          <p:cNvSpPr/>
          <p:nvPr/>
        </p:nvSpPr>
        <p:spPr>
          <a:xfrm>
            <a:off x="457200" y="5189538"/>
            <a:ext cx="8220075" cy="1238250"/>
          </a:xfrm>
          <a:prstGeom prst="roundRect">
            <a:avLst>
              <a:gd name="adj" fmla="val 10124"/>
            </a:avLst>
          </a:prstGeom>
          <a:solidFill>
            <a:srgbClr val="FFFFFF"/>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lstStyle/>
          <a:p>
            <a:pPr algn="ctr" eaLnBrk="1" fontAlgn="auto" hangingPunct="1">
              <a:spcBef>
                <a:spcPts val="0"/>
              </a:spcBef>
              <a:spcAft>
                <a:spcPts val="0"/>
              </a:spcAft>
              <a:defRPr/>
            </a:pPr>
            <a:r>
              <a:rPr lang="en-GB" sz="2800" dirty="0">
                <a:solidFill>
                  <a:srgbClr val="5E9431"/>
                </a:solidFill>
                <a:latin typeface="Twinkl" pitchFamily="2" charset="0"/>
              </a:rPr>
              <a:t>National Wallace Monument</a:t>
            </a:r>
          </a:p>
          <a:p>
            <a:pPr algn="ctr" eaLnBrk="1" fontAlgn="auto" hangingPunct="1">
              <a:spcBef>
                <a:spcPts val="0"/>
              </a:spcBef>
              <a:spcAft>
                <a:spcPts val="0"/>
              </a:spcAft>
              <a:defRPr/>
            </a:pPr>
            <a:r>
              <a:rPr lang="en-GB" sz="1600" dirty="0">
                <a:solidFill>
                  <a:prstClr val="black"/>
                </a:solidFill>
                <a:latin typeface="Twinkl" pitchFamily="2" charset="0"/>
              </a:rPr>
              <a:t>This is a tower in Stirling, to commemorate Sir William Wallace, </a:t>
            </a:r>
            <a:br>
              <a:rPr lang="en-GB" sz="1600" dirty="0">
                <a:solidFill>
                  <a:prstClr val="black"/>
                </a:solidFill>
                <a:latin typeface="Twinkl" pitchFamily="2" charset="0"/>
              </a:rPr>
            </a:br>
            <a:r>
              <a:rPr lang="en-GB" sz="1600" dirty="0">
                <a:solidFill>
                  <a:prstClr val="black"/>
                </a:solidFill>
                <a:latin typeface="Twinkl" pitchFamily="2" charset="0"/>
              </a:rPr>
              <a:t>a 13</a:t>
            </a:r>
            <a:r>
              <a:rPr lang="en-GB" sz="1600" baseline="30000" dirty="0">
                <a:solidFill>
                  <a:prstClr val="black"/>
                </a:solidFill>
                <a:latin typeface="Twinkl" pitchFamily="2" charset="0"/>
              </a:rPr>
              <a:t>th</a:t>
            </a:r>
            <a:r>
              <a:rPr lang="en-GB" sz="1600" dirty="0">
                <a:solidFill>
                  <a:prstClr val="black"/>
                </a:solidFill>
                <a:latin typeface="Twinkl" pitchFamily="2" charset="0"/>
              </a:rPr>
              <a:t>-century Scottish hero.</a:t>
            </a:r>
          </a:p>
        </p:txBody>
      </p:sp>
      <p:sp>
        <p:nvSpPr>
          <p:cNvPr id="13" name="Rectangle 12"/>
          <p:cNvSpPr/>
          <p:nvPr/>
        </p:nvSpPr>
        <p:spPr>
          <a:xfrm>
            <a:off x="457200" y="5189538"/>
            <a:ext cx="8220075" cy="25876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endParaRPr>
          </a:p>
        </p:txBody>
      </p:sp>
      <p:pic>
        <p:nvPicPr>
          <p:cNvPr id="11269"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TextBox 5"/>
          <p:cNvSpPr txBox="1">
            <a:spLocks noChangeArrowheads="1"/>
          </p:cNvSpPr>
          <p:nvPr/>
        </p:nvSpPr>
        <p:spPr bwMode="auto">
          <a:xfrm>
            <a:off x="2235200" y="6554788"/>
            <a:ext cx="46736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600">
                <a:solidFill>
                  <a:srgbClr val="FFFFFF"/>
                </a:solidFill>
              </a:rPr>
              <a:t>Photo courtesy of dun_deagh (@flickr.com) - granted under creative commons licence - attribution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11" name="Picture 1"/>
          <p:cNvPicPr>
            <a:picLocks noChangeAspect="1"/>
          </p:cNvPicPr>
          <p:nvPr/>
        </p:nvPicPr>
        <p:blipFill rotWithShape="1">
          <a:blip r:embed="rId3">
            <a:extLst>
              <a:ext uri="{28A0092B-C50C-407E-A947-70E740481C1C}">
                <a14:useLocalDpi xmlns:a14="http://schemas.microsoft.com/office/drawing/2010/main" val="0"/>
              </a:ext>
            </a:extLst>
          </a:blip>
          <a:srcRect t="8536" b="8974"/>
          <a:stretch/>
        </p:blipFill>
        <p:spPr bwMode="auto">
          <a:xfrm>
            <a:off x="457196" y="438150"/>
            <a:ext cx="8220077" cy="5085572"/>
          </a:xfrm>
          <a:prstGeom prst="roundRect">
            <a:avLst>
              <a:gd name="adj" fmla="val 21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p:cNvSpPr/>
          <p:nvPr/>
        </p:nvSpPr>
        <p:spPr>
          <a:xfrm>
            <a:off x="457200" y="5189538"/>
            <a:ext cx="8220075" cy="25876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endParaRPr lang="en-GB">
              <a:solidFill>
                <a:prstClr val="white"/>
              </a:solidFill>
            </a:endParaRPr>
          </a:p>
        </p:txBody>
      </p:sp>
      <p:pic>
        <p:nvPicPr>
          <p:cNvPr id="13316"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457200" y="5283200"/>
            <a:ext cx="8220075" cy="1144588"/>
          </a:xfrm>
          <a:prstGeom prst="roundRect">
            <a:avLst>
              <a:gd name="adj" fmla="val 10124"/>
            </a:avLst>
          </a:prstGeom>
          <a:solidFill>
            <a:srgbClr val="FFFFFF"/>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lstStyle/>
          <a:p>
            <a:pPr algn="ctr" eaLnBrk="1" fontAlgn="auto" hangingPunct="1">
              <a:spcBef>
                <a:spcPts val="0"/>
              </a:spcBef>
              <a:spcAft>
                <a:spcPts val="0"/>
              </a:spcAft>
              <a:defRPr/>
            </a:pPr>
            <a:r>
              <a:rPr lang="en-GB" sz="2800" dirty="0">
                <a:solidFill>
                  <a:srgbClr val="5E9431"/>
                </a:solidFill>
                <a:latin typeface="Twinkl" pitchFamily="2" charset="0"/>
              </a:rPr>
              <a:t>Ben Nevis</a:t>
            </a:r>
          </a:p>
          <a:p>
            <a:pPr algn="ctr" eaLnBrk="1" fontAlgn="auto" hangingPunct="1">
              <a:spcBef>
                <a:spcPts val="0"/>
              </a:spcBef>
              <a:spcAft>
                <a:spcPts val="0"/>
              </a:spcAft>
              <a:defRPr/>
            </a:pPr>
            <a:r>
              <a:rPr lang="en-GB" sz="1600" dirty="0">
                <a:solidFill>
                  <a:prstClr val="black"/>
                </a:solidFill>
                <a:latin typeface="Twinkl" pitchFamily="2" charset="0"/>
              </a:rPr>
              <a:t>Located within the Grampian Mountains, </a:t>
            </a:r>
            <a:br>
              <a:rPr lang="en-GB" sz="1600" dirty="0">
                <a:solidFill>
                  <a:prstClr val="black"/>
                </a:solidFill>
                <a:latin typeface="Twinkl" pitchFamily="2" charset="0"/>
              </a:rPr>
            </a:br>
            <a:r>
              <a:rPr lang="en-GB" sz="1600" dirty="0">
                <a:solidFill>
                  <a:prstClr val="black"/>
                </a:solidFill>
                <a:latin typeface="Twinkl" pitchFamily="2" charset="0"/>
              </a:rPr>
              <a:t>Ben Nevis is the tallest mountain in the British Isles.</a:t>
            </a:r>
          </a:p>
        </p:txBody>
      </p:sp>
      <p:sp>
        <p:nvSpPr>
          <p:cNvPr id="13318" name="TextBox 5"/>
          <p:cNvSpPr txBox="1">
            <a:spLocks noChangeArrowheads="1"/>
          </p:cNvSpPr>
          <p:nvPr/>
        </p:nvSpPr>
        <p:spPr bwMode="auto">
          <a:xfrm>
            <a:off x="2235200" y="6554788"/>
            <a:ext cx="46736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600">
                <a:solidFill>
                  <a:srgbClr val="FFFFFF"/>
                </a:solidFill>
              </a:rPr>
              <a:t>Photo courtesy of ozimanndias8 (@flickr.com) - granted under creative commons licence - attribution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9" name="Picture 1"/>
          <p:cNvPicPr>
            <a:picLocks noChangeAspect="1"/>
          </p:cNvPicPr>
          <p:nvPr/>
        </p:nvPicPr>
        <p:blipFill rotWithShape="1">
          <a:blip r:embed="rId3">
            <a:extLst>
              <a:ext uri="{28A0092B-C50C-407E-A947-70E740481C1C}">
                <a14:useLocalDpi xmlns:a14="http://schemas.microsoft.com/office/drawing/2010/main" val="0"/>
              </a:ext>
            </a:extLst>
          </a:blip>
          <a:srcRect t="20832"/>
          <a:stretch/>
        </p:blipFill>
        <p:spPr bwMode="auto">
          <a:xfrm>
            <a:off x="457195" y="438151"/>
            <a:ext cx="8220075" cy="4880736"/>
          </a:xfrm>
          <a:prstGeom prst="roundRect">
            <a:avLst>
              <a:gd name="adj" fmla="val 2095"/>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p:cNvSpPr/>
          <p:nvPr/>
        </p:nvSpPr>
        <p:spPr>
          <a:xfrm>
            <a:off x="457200" y="5189538"/>
            <a:ext cx="8220075" cy="25876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endParaRPr lang="en-GB">
              <a:solidFill>
                <a:prstClr val="white"/>
              </a:solidFill>
            </a:endParaRPr>
          </a:p>
        </p:txBody>
      </p:sp>
      <p:pic>
        <p:nvPicPr>
          <p:cNvPr id="14340"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457200" y="4800600"/>
            <a:ext cx="8220075" cy="1627188"/>
          </a:xfrm>
          <a:prstGeom prst="roundRect">
            <a:avLst>
              <a:gd name="adj" fmla="val 10124"/>
            </a:avLst>
          </a:prstGeom>
          <a:solidFill>
            <a:srgbClr val="FFFFFF"/>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algn="ctr" eaLnBrk="1" fontAlgn="auto" hangingPunct="1">
              <a:spcBef>
                <a:spcPts val="0"/>
              </a:spcBef>
              <a:spcAft>
                <a:spcPts val="0"/>
              </a:spcAft>
              <a:defRPr/>
            </a:pPr>
            <a:r>
              <a:rPr lang="en-GB" sz="2800" dirty="0">
                <a:solidFill>
                  <a:srgbClr val="5E9431"/>
                </a:solidFill>
                <a:latin typeface="Twinkl" pitchFamily="2" charset="0"/>
              </a:rPr>
              <a:t>Loch Ness</a:t>
            </a:r>
          </a:p>
          <a:p>
            <a:pPr algn="ctr" eaLnBrk="1" fontAlgn="auto" hangingPunct="1">
              <a:spcBef>
                <a:spcPts val="0"/>
              </a:spcBef>
              <a:spcAft>
                <a:spcPts val="0"/>
              </a:spcAft>
              <a:defRPr/>
            </a:pPr>
            <a:r>
              <a:rPr lang="en-GB" sz="1600" dirty="0">
                <a:solidFill>
                  <a:prstClr val="black"/>
                </a:solidFill>
                <a:latin typeface="Twinkl" pitchFamily="2" charset="0"/>
              </a:rPr>
              <a:t>Loch Ness is a huge, deep, freshwater loch in the Highlands. Loch Ness is famous for the alleged sightings of ‘The Loch Ness Monster’ (‘Nessie’ for short), a large creature which some people believe lives in the Loch.</a:t>
            </a:r>
          </a:p>
        </p:txBody>
      </p:sp>
      <p:sp>
        <p:nvSpPr>
          <p:cNvPr id="7" name="Rectangle 6"/>
          <p:cNvSpPr/>
          <p:nvPr/>
        </p:nvSpPr>
        <p:spPr>
          <a:xfrm>
            <a:off x="457200" y="4787900"/>
            <a:ext cx="8220075" cy="25876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endParaRPr lang="en-GB">
              <a:solidFill>
                <a:prstClr val="white"/>
              </a:solidFill>
            </a:endParaRPr>
          </a:p>
        </p:txBody>
      </p:sp>
      <p:sp>
        <p:nvSpPr>
          <p:cNvPr id="14343" name="TextBox 5"/>
          <p:cNvSpPr txBox="1">
            <a:spLocks noChangeArrowheads="1"/>
          </p:cNvSpPr>
          <p:nvPr/>
        </p:nvSpPr>
        <p:spPr bwMode="auto">
          <a:xfrm>
            <a:off x="2235200" y="6554788"/>
            <a:ext cx="46736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600">
                <a:solidFill>
                  <a:srgbClr val="FFFFFF"/>
                </a:solidFill>
              </a:rPr>
              <a:t>Photo courtesy of conner395 (@flickr.com) - granted under creative commons licence - attribution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5"/>
          <p:cNvPicPr>
            <a:picLocks noGrp="1" noChangeAspect="1"/>
          </p:cNvPicPr>
          <p:nvPr>
            <p:ph idx="1"/>
          </p:nvPr>
        </p:nvPicPr>
        <p:blipFill rotWithShape="1">
          <a:blip r:embed="rId2"/>
          <a:srcRect l="29549" t="18836" r="32212" b="2805"/>
          <a:stretch/>
        </p:blipFill>
        <p:spPr>
          <a:xfrm>
            <a:off x="2507525" y="938089"/>
            <a:ext cx="4890802" cy="5324166"/>
          </a:xfrm>
          <a:prstGeom prst="rect">
            <a:avLst/>
          </a:prstGeom>
        </p:spPr>
      </p:pic>
      <p:cxnSp>
        <p:nvCxnSpPr>
          <p:cNvPr id="8" name="Straight Arrow Connector 7"/>
          <p:cNvCxnSpPr/>
          <p:nvPr/>
        </p:nvCxnSpPr>
        <p:spPr>
          <a:xfrm flipH="1">
            <a:off x="5255491" y="1339273"/>
            <a:ext cx="1985818" cy="132080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7001164" y="938089"/>
            <a:ext cx="1403927" cy="369332"/>
          </a:xfrm>
          <a:prstGeom prst="rect">
            <a:avLst/>
          </a:prstGeom>
          <a:noFill/>
        </p:spPr>
        <p:txBody>
          <a:bodyPr wrap="square" rtlCol="0">
            <a:spAutoFit/>
          </a:bodyPr>
          <a:lstStyle/>
          <a:p>
            <a:r>
              <a:rPr lang="en-GB" dirty="0">
                <a:latin typeface="Sassoon Infant Md" panose="02000603050000020003" charset="0"/>
              </a:rPr>
              <a:t>Edinburgh</a:t>
            </a:r>
            <a:r>
              <a:rPr lang="en-GB" dirty="0"/>
              <a:t> </a:t>
            </a:r>
          </a:p>
        </p:txBody>
      </p:sp>
      <p:sp>
        <p:nvSpPr>
          <p:cNvPr id="11" name="TextBox 10"/>
          <p:cNvSpPr txBox="1"/>
          <p:nvPr/>
        </p:nvSpPr>
        <p:spPr>
          <a:xfrm>
            <a:off x="2872509" y="674255"/>
            <a:ext cx="4294909" cy="369332"/>
          </a:xfrm>
          <a:prstGeom prst="rect">
            <a:avLst/>
          </a:prstGeom>
          <a:noFill/>
        </p:spPr>
        <p:txBody>
          <a:bodyPr wrap="square" rtlCol="0">
            <a:spAutoFit/>
          </a:bodyPr>
          <a:lstStyle/>
          <a:p>
            <a:r>
              <a:rPr lang="en-GB" dirty="0">
                <a:latin typeface="Sassoon Infant Md" panose="02000603050000020003" charset="0"/>
              </a:rPr>
              <a:t>The capital city of Scotland is Edinburgh</a:t>
            </a:r>
          </a:p>
        </p:txBody>
      </p:sp>
    </p:spTree>
    <p:extLst>
      <p:ext uri="{BB962C8B-B14F-4D97-AF65-F5344CB8AC3E}">
        <p14:creationId xmlns:p14="http://schemas.microsoft.com/office/powerpoint/2010/main" val="4066556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9" name="Picture 1"/>
          <p:cNvPicPr>
            <a:picLocks noChangeAspect="1"/>
          </p:cNvPicPr>
          <p:nvPr/>
        </p:nvPicPr>
        <p:blipFill rotWithShape="1">
          <a:blip r:embed="rId3" cstate="print">
            <a:extLst>
              <a:ext uri="{28A0092B-C50C-407E-A947-70E740481C1C}">
                <a14:useLocalDpi xmlns:a14="http://schemas.microsoft.com/office/drawing/2010/main" val="0"/>
              </a:ext>
            </a:extLst>
          </a:blip>
          <a:srcRect t="14180" b="3329"/>
          <a:stretch/>
        </p:blipFill>
        <p:spPr bwMode="auto">
          <a:xfrm>
            <a:off x="457198" y="438150"/>
            <a:ext cx="8220076" cy="5085572"/>
          </a:xfrm>
          <a:prstGeom prst="roundRect">
            <a:avLst>
              <a:gd name="adj" fmla="val 2682"/>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p:cNvSpPr/>
          <p:nvPr/>
        </p:nvSpPr>
        <p:spPr>
          <a:xfrm>
            <a:off x="457200" y="5189538"/>
            <a:ext cx="8220075" cy="25876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endParaRPr lang="en-GB">
              <a:solidFill>
                <a:prstClr val="white"/>
              </a:solidFill>
            </a:endParaRPr>
          </a:p>
        </p:txBody>
      </p:sp>
      <p:pic>
        <p:nvPicPr>
          <p:cNvPr id="12292"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457200" y="5189538"/>
            <a:ext cx="8220075" cy="1238250"/>
          </a:xfrm>
          <a:prstGeom prst="roundRect">
            <a:avLst>
              <a:gd name="adj" fmla="val 10124"/>
            </a:avLst>
          </a:prstGeom>
          <a:solidFill>
            <a:srgbClr val="FFFFFF"/>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algn="ctr" eaLnBrk="1" fontAlgn="auto" hangingPunct="1">
              <a:spcBef>
                <a:spcPts val="0"/>
              </a:spcBef>
              <a:spcAft>
                <a:spcPts val="0"/>
              </a:spcAft>
              <a:defRPr/>
            </a:pPr>
            <a:r>
              <a:rPr lang="en-GB" sz="2800" dirty="0">
                <a:solidFill>
                  <a:srgbClr val="5E9431"/>
                </a:solidFill>
                <a:latin typeface="Twinkl" pitchFamily="2" charset="0"/>
              </a:rPr>
              <a:t>Edinburgh Castle</a:t>
            </a:r>
          </a:p>
          <a:p>
            <a:pPr algn="ctr" eaLnBrk="1" fontAlgn="auto" hangingPunct="1">
              <a:spcBef>
                <a:spcPts val="0"/>
              </a:spcBef>
              <a:spcAft>
                <a:spcPts val="0"/>
              </a:spcAft>
              <a:defRPr/>
            </a:pPr>
            <a:r>
              <a:rPr lang="en-GB" sz="1600" dirty="0">
                <a:solidFill>
                  <a:prstClr val="black"/>
                </a:solidFill>
                <a:latin typeface="Twinkl" pitchFamily="2" charset="0"/>
              </a:rPr>
              <a:t>Edinburgh Castle is a historic fortress, situated on Castle Rock. Castle Rock is a volcanic plug, which is thought to have risen approximately 350 million years ago.</a:t>
            </a:r>
          </a:p>
        </p:txBody>
      </p:sp>
      <p:sp>
        <p:nvSpPr>
          <p:cNvPr id="12294" name="TextBox 5"/>
          <p:cNvSpPr txBox="1">
            <a:spLocks noChangeArrowheads="1"/>
          </p:cNvSpPr>
          <p:nvPr/>
        </p:nvSpPr>
        <p:spPr bwMode="auto">
          <a:xfrm>
            <a:off x="2235200" y="6554788"/>
            <a:ext cx="46736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600">
                <a:solidFill>
                  <a:srgbClr val="FFFFFF"/>
                </a:solidFill>
              </a:rPr>
              <a:t>Photo courtesy of kevgibbo (@flickr.com) - granted under creative commons licence - attribution</a:t>
            </a:r>
          </a:p>
        </p:txBody>
      </p:sp>
      <p:sp>
        <p:nvSpPr>
          <p:cNvPr id="2" name="TextBox 1"/>
          <p:cNvSpPr txBox="1"/>
          <p:nvPr/>
        </p:nvSpPr>
        <p:spPr>
          <a:xfrm>
            <a:off x="1440873" y="526473"/>
            <a:ext cx="2724727" cy="369332"/>
          </a:xfrm>
          <a:prstGeom prst="rect">
            <a:avLst/>
          </a:prstGeom>
          <a:solidFill>
            <a:schemeClr val="bg1"/>
          </a:solidFill>
        </p:spPr>
        <p:txBody>
          <a:bodyPr wrap="square" rtlCol="0">
            <a:spAutoFit/>
          </a:bodyPr>
          <a:lstStyle/>
          <a:p>
            <a:r>
              <a:rPr lang="en-GB" dirty="0">
                <a:latin typeface="Sassoon Infant Md" panose="02000603050000020003" charset="0"/>
              </a:rPr>
              <a:t>Edinburgh has a castle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4" name="Rounded Rectangle 13"/>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prstClr val="white"/>
                </a:solidFill>
              </a:rPr>
              <a:t> </a:t>
            </a:r>
          </a:p>
        </p:txBody>
      </p:sp>
      <p:pic>
        <p:nvPicPr>
          <p:cNvPr id="16387"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388" name="Group 5"/>
          <p:cNvGrpSpPr>
            <a:grpSpLocks/>
          </p:cNvGrpSpPr>
          <p:nvPr/>
        </p:nvGrpSpPr>
        <p:grpSpPr bwMode="auto">
          <a:xfrm>
            <a:off x="842963" y="1381125"/>
            <a:ext cx="7432675" cy="2247900"/>
            <a:chOff x="842962" y="1381125"/>
            <a:chExt cx="3571875" cy="2247900"/>
          </a:xfrm>
        </p:grpSpPr>
        <p:sp>
          <p:nvSpPr>
            <p:cNvPr id="2" name="Rounded Rectangle 1"/>
            <p:cNvSpPr/>
            <p:nvPr/>
          </p:nvSpPr>
          <p:spPr>
            <a:xfrm>
              <a:off x="842962" y="1381125"/>
              <a:ext cx="3571875" cy="2247900"/>
            </a:xfrm>
            <a:prstGeom prst="roundRect">
              <a:avLst>
                <a:gd name="adj" fmla="val 5969"/>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Twinkl" pitchFamily="2" charset="0"/>
              </a:endParaRPr>
            </a:p>
          </p:txBody>
        </p:sp>
        <p:sp>
          <p:nvSpPr>
            <p:cNvPr id="16397" name="TextBox 2"/>
            <p:cNvSpPr txBox="1">
              <a:spLocks noChangeArrowheads="1"/>
            </p:cNvSpPr>
            <p:nvPr/>
          </p:nvSpPr>
          <p:spPr bwMode="auto">
            <a:xfrm>
              <a:off x="909335" y="1489412"/>
              <a:ext cx="2154414"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b="1">
                  <a:solidFill>
                    <a:srgbClr val="000000"/>
                  </a:solidFill>
                  <a:latin typeface="Twinkl" pitchFamily="2" charset="0"/>
                </a:rPr>
                <a:t>Haggis</a:t>
              </a:r>
            </a:p>
            <a:p>
              <a:pPr>
                <a:lnSpc>
                  <a:spcPct val="100000"/>
                </a:lnSpc>
                <a:spcBef>
                  <a:spcPct val="0"/>
                </a:spcBef>
                <a:buFontTx/>
                <a:buNone/>
              </a:pPr>
              <a:r>
                <a:rPr lang="en-GB" altLang="en-US" sz="1800">
                  <a:solidFill>
                    <a:srgbClr val="000000"/>
                  </a:solidFill>
                  <a:latin typeface="Twinkl" pitchFamily="2" charset="0"/>
                </a:rPr>
                <a:t>Savoury pudding with sheep’s heart, liver and lungs, minced with onion, oatmeal, suet, spices and salt, stuffed inside a sheep’s stomach - although today a lot of haggis is prepared in a sausage casing.</a:t>
              </a:r>
            </a:p>
          </p:txBody>
        </p:sp>
      </p:grpSp>
      <p:grpSp>
        <p:nvGrpSpPr>
          <p:cNvPr id="16389" name="Group 29"/>
          <p:cNvGrpSpPr>
            <a:grpSpLocks/>
          </p:cNvGrpSpPr>
          <p:nvPr/>
        </p:nvGrpSpPr>
        <p:grpSpPr bwMode="auto">
          <a:xfrm>
            <a:off x="842963" y="3881438"/>
            <a:ext cx="7432675" cy="2247900"/>
            <a:chOff x="842962" y="1381125"/>
            <a:chExt cx="7432675" cy="2247900"/>
          </a:xfrm>
        </p:grpSpPr>
        <p:sp>
          <p:nvSpPr>
            <p:cNvPr id="31" name="Rounded Rectangle 30"/>
            <p:cNvSpPr/>
            <p:nvPr/>
          </p:nvSpPr>
          <p:spPr>
            <a:xfrm>
              <a:off x="842962" y="1381125"/>
              <a:ext cx="7432675" cy="2247900"/>
            </a:xfrm>
            <a:prstGeom prst="roundRect">
              <a:avLst>
                <a:gd name="adj" fmla="val 5969"/>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Twinkl" pitchFamily="2" charset="0"/>
              </a:endParaRPr>
            </a:p>
          </p:txBody>
        </p:sp>
        <p:sp>
          <p:nvSpPr>
            <p:cNvPr id="16395" name="TextBox 31"/>
            <p:cNvSpPr txBox="1">
              <a:spLocks noChangeArrowheads="1"/>
            </p:cNvSpPr>
            <p:nvPr/>
          </p:nvSpPr>
          <p:spPr bwMode="auto">
            <a:xfrm>
              <a:off x="981077" y="2043410"/>
              <a:ext cx="427672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b="1">
                  <a:solidFill>
                    <a:srgbClr val="000000"/>
                  </a:solidFill>
                  <a:latin typeface="Twinkl" pitchFamily="2" charset="0"/>
                </a:rPr>
                <a:t>Cullen Skink</a:t>
              </a:r>
            </a:p>
            <a:p>
              <a:pPr algn="just">
                <a:lnSpc>
                  <a:spcPct val="100000"/>
                </a:lnSpc>
                <a:spcBef>
                  <a:spcPct val="0"/>
                </a:spcBef>
                <a:buFontTx/>
                <a:buNone/>
              </a:pPr>
              <a:r>
                <a:rPr lang="en-GB" altLang="en-US" sz="1800">
                  <a:solidFill>
                    <a:srgbClr val="000000"/>
                  </a:solidFill>
                  <a:latin typeface="Twinkl" pitchFamily="2" charset="0"/>
                </a:rPr>
                <a:t>A thick Scottish soup made with smoked haddock, potatoes and onions. </a:t>
              </a:r>
            </a:p>
          </p:txBody>
        </p:sp>
      </p:grpSp>
      <p:pic>
        <p:nvPicPr>
          <p:cNvPr id="12294"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619200" y="4059432"/>
            <a:ext cx="2500312" cy="1874837"/>
          </a:xfrm>
          <a:prstGeom prst="roundRect">
            <a:avLst>
              <a:gd name="adj" fmla="val 820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619750" y="1828800"/>
            <a:ext cx="2500313" cy="135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2" name="TextBox 10"/>
          <p:cNvSpPr txBox="1">
            <a:spLocks noChangeArrowheads="1"/>
          </p:cNvSpPr>
          <p:nvPr/>
        </p:nvSpPr>
        <p:spPr bwMode="auto">
          <a:xfrm>
            <a:off x="2998788" y="6534150"/>
            <a:ext cx="31464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600">
                <a:solidFill>
                  <a:srgbClr val="FFFFFF"/>
                </a:solidFill>
              </a:rPr>
              <a:t>Photos courtesy of Pseph (@flickr.com) - granted under creative commons licence - attribution</a:t>
            </a:r>
          </a:p>
        </p:txBody>
      </p:sp>
      <p:sp>
        <p:nvSpPr>
          <p:cNvPr id="16393" name="Rectangle 14"/>
          <p:cNvSpPr>
            <a:spLocks noChangeArrowheads="1"/>
          </p:cNvSpPr>
          <p:nvPr/>
        </p:nvSpPr>
        <p:spPr bwMode="auto">
          <a:xfrm>
            <a:off x="3016250" y="617538"/>
            <a:ext cx="31019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600">
                <a:solidFill>
                  <a:srgbClr val="5E9431"/>
                </a:solidFill>
                <a:latin typeface="Twinkl" pitchFamily="2" charset="0"/>
              </a:rPr>
              <a:t>Scottish Foods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 name="Rounded Rectangle 10"/>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prstClr val="white"/>
                </a:solidFill>
              </a:rPr>
              <a:t> </a:t>
            </a:r>
          </a:p>
        </p:txBody>
      </p:sp>
      <p:pic>
        <p:nvPicPr>
          <p:cNvPr id="17411"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412" name="Group 6"/>
          <p:cNvGrpSpPr>
            <a:grpSpLocks/>
          </p:cNvGrpSpPr>
          <p:nvPr/>
        </p:nvGrpSpPr>
        <p:grpSpPr bwMode="auto">
          <a:xfrm>
            <a:off x="874713" y="1338263"/>
            <a:ext cx="7373937" cy="2247900"/>
            <a:chOff x="874712" y="1339056"/>
            <a:chExt cx="7373938" cy="2247900"/>
          </a:xfrm>
        </p:grpSpPr>
        <p:grpSp>
          <p:nvGrpSpPr>
            <p:cNvPr id="17415" name="Group 4"/>
            <p:cNvGrpSpPr>
              <a:grpSpLocks/>
            </p:cNvGrpSpPr>
            <p:nvPr/>
          </p:nvGrpSpPr>
          <p:grpSpPr bwMode="auto">
            <a:xfrm>
              <a:off x="874712" y="1339056"/>
              <a:ext cx="7373938" cy="2247900"/>
              <a:chOff x="4703762" y="1381125"/>
              <a:chExt cx="7373938" cy="2247900"/>
            </a:xfrm>
          </p:grpSpPr>
          <p:sp>
            <p:nvSpPr>
              <p:cNvPr id="14" name="Rounded Rectangle 13"/>
              <p:cNvSpPr/>
              <p:nvPr/>
            </p:nvSpPr>
            <p:spPr>
              <a:xfrm>
                <a:off x="4703762" y="1381125"/>
                <a:ext cx="7373938" cy="2247900"/>
              </a:xfrm>
              <a:prstGeom prst="roundRect">
                <a:avLst>
                  <a:gd name="adj" fmla="val 5969"/>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endParaRPr>
              </a:p>
            </p:txBody>
          </p:sp>
          <p:sp>
            <p:nvSpPr>
              <p:cNvPr id="17418" name="TextBox 15"/>
              <p:cNvSpPr txBox="1">
                <a:spLocks noChangeArrowheads="1"/>
              </p:cNvSpPr>
              <p:nvPr/>
            </p:nvSpPr>
            <p:spPr bwMode="auto">
              <a:xfrm>
                <a:off x="4800599" y="1744672"/>
                <a:ext cx="4133850" cy="178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2000" b="1">
                    <a:solidFill>
                      <a:srgbClr val="000000"/>
                    </a:solidFill>
                    <a:latin typeface="Twinkl" pitchFamily="2" charset="0"/>
                  </a:rPr>
                  <a:t>Tablet</a:t>
                </a:r>
              </a:p>
              <a:p>
                <a:pPr algn="just">
                  <a:lnSpc>
                    <a:spcPct val="100000"/>
                  </a:lnSpc>
                  <a:spcBef>
                    <a:spcPct val="0"/>
                  </a:spcBef>
                  <a:buFontTx/>
                  <a:buNone/>
                </a:pPr>
                <a:r>
                  <a:rPr lang="en-GB" altLang="en-US" sz="1800">
                    <a:solidFill>
                      <a:srgbClr val="000000"/>
                    </a:solidFill>
                    <a:latin typeface="Twinkl" pitchFamily="2" charset="0"/>
                  </a:rPr>
                  <a:t>A medium-hard sugary sweet made from sugar, condensed milk, butter and vanilla essence, boiled to a soft-ball stage and then allowed to crystallise.</a:t>
                </a:r>
              </a:p>
            </p:txBody>
          </p:sp>
        </p:grpSp>
        <p:pic>
          <p:nvPicPr>
            <p:cNvPr id="13319" name="Picture 4"/>
            <p:cNvPicPr>
              <a:picLocks noChangeAspect="1"/>
            </p:cNvPicPr>
            <p:nvPr/>
          </p:nvPicPr>
          <p:blipFill>
            <a:blip r:embed="rId4" cstate="print">
              <a:extLst>
                <a:ext uri="{28A0092B-C50C-407E-A947-70E740481C1C}">
                  <a14:useLocalDpi xmlns:a14="http://schemas.microsoft.com/office/drawing/2010/main" val="0"/>
                </a:ext>
              </a:extLst>
            </a:blip>
            <a:srcRect l="6042" t="8057" r="6250" b="417"/>
            <a:stretch>
              <a:fillRect/>
            </a:stretch>
          </p:blipFill>
          <p:spPr bwMode="auto">
            <a:xfrm>
              <a:off x="5764047" y="1549626"/>
              <a:ext cx="2312703" cy="1810187"/>
            </a:xfrm>
            <a:prstGeom prst="roundRect">
              <a:avLst>
                <a:gd name="adj" fmla="val 995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413" name="TextBox 10"/>
          <p:cNvSpPr txBox="1">
            <a:spLocks noChangeArrowheads="1"/>
          </p:cNvSpPr>
          <p:nvPr/>
        </p:nvSpPr>
        <p:spPr bwMode="auto">
          <a:xfrm>
            <a:off x="2894013" y="6534150"/>
            <a:ext cx="335597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600">
                <a:solidFill>
                  <a:srgbClr val="FFFFFF"/>
                </a:solidFill>
              </a:rPr>
              <a:t>Photo courtesy of Robert Scarth (@flickr.com) - granted under creative commons licence - attribution</a:t>
            </a:r>
          </a:p>
        </p:txBody>
      </p:sp>
      <p:sp>
        <p:nvSpPr>
          <p:cNvPr id="17414" name="Rectangle 11"/>
          <p:cNvSpPr>
            <a:spLocks noChangeArrowheads="1"/>
          </p:cNvSpPr>
          <p:nvPr/>
        </p:nvSpPr>
        <p:spPr bwMode="auto">
          <a:xfrm>
            <a:off x="3016250" y="617538"/>
            <a:ext cx="31019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600">
                <a:solidFill>
                  <a:srgbClr val="5E9431"/>
                </a:solidFill>
                <a:latin typeface="Twinkl" pitchFamily="2" charset="0"/>
              </a:rPr>
              <a:t>Scottish Foods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 name="Rounded Rectangle 5"/>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prstClr val="white"/>
                </a:solidFill>
              </a:rPr>
              <a:t> </a:t>
            </a:r>
          </a:p>
        </p:txBody>
      </p:sp>
      <p:pic>
        <p:nvPicPr>
          <p:cNvPr id="1843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TextBox 10"/>
          <p:cNvSpPr txBox="1">
            <a:spLocks noChangeArrowheads="1"/>
          </p:cNvSpPr>
          <p:nvPr/>
        </p:nvSpPr>
        <p:spPr bwMode="auto">
          <a:xfrm>
            <a:off x="4143375" y="6534150"/>
            <a:ext cx="85725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600">
                <a:solidFill>
                  <a:srgbClr val="FFFFFF"/>
                </a:solidFill>
              </a:rPr>
              <a:t>Image: Public domain</a:t>
            </a:r>
          </a:p>
        </p:txBody>
      </p:sp>
      <p:sp>
        <p:nvSpPr>
          <p:cNvPr id="18437" name="Rectangle 1"/>
          <p:cNvSpPr>
            <a:spLocks noChangeArrowheads="1"/>
          </p:cNvSpPr>
          <p:nvPr/>
        </p:nvSpPr>
        <p:spPr bwMode="auto">
          <a:xfrm>
            <a:off x="758825" y="1306513"/>
            <a:ext cx="7616825"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 typeface="Arial" panose="020B0604020202020204" pitchFamily="34" charset="0"/>
              <a:buNone/>
            </a:pPr>
            <a:r>
              <a:rPr lang="en-GB" altLang="en-US" sz="1800" b="1">
                <a:solidFill>
                  <a:srgbClr val="000000"/>
                </a:solidFill>
                <a:latin typeface="Twinkl" pitchFamily="2" charset="0"/>
              </a:rPr>
              <a:t>30</a:t>
            </a:r>
            <a:r>
              <a:rPr lang="en-GB" altLang="en-US" sz="1800" b="1" baseline="30000">
                <a:solidFill>
                  <a:srgbClr val="000000"/>
                </a:solidFill>
                <a:latin typeface="Twinkl" pitchFamily="2" charset="0"/>
              </a:rPr>
              <a:t>th</a:t>
            </a:r>
            <a:r>
              <a:rPr lang="en-GB" altLang="en-US" sz="1800" b="1">
                <a:solidFill>
                  <a:srgbClr val="000000"/>
                </a:solidFill>
                <a:latin typeface="Twinkl" pitchFamily="2" charset="0"/>
              </a:rPr>
              <a:t> November</a:t>
            </a:r>
          </a:p>
          <a:p>
            <a:pPr algn="just">
              <a:lnSpc>
                <a:spcPct val="100000"/>
              </a:lnSpc>
              <a:spcBef>
                <a:spcPct val="0"/>
              </a:spcBef>
              <a:buFont typeface="Arial" panose="020B0604020202020204" pitchFamily="34" charset="0"/>
              <a:buNone/>
            </a:pPr>
            <a:r>
              <a:rPr lang="en-GB" altLang="en-US" sz="1800">
                <a:solidFill>
                  <a:srgbClr val="000000"/>
                </a:solidFill>
                <a:latin typeface="Twinkl" pitchFamily="2" charset="0"/>
              </a:rPr>
              <a:t>St. Andrew is the Patron Saint of Scotland. He was one of Jesus’ disciples. After Jesus had died, Andrew travelled and taught people about who Jesus was and about the amazing things he had done. However, the Romans were not happy about this and crucified Andrew on an x-shaped cross. </a:t>
            </a:r>
          </a:p>
          <a:p>
            <a:pPr algn="just">
              <a:lnSpc>
                <a:spcPct val="100000"/>
              </a:lnSpc>
              <a:spcBef>
                <a:spcPct val="0"/>
              </a:spcBef>
              <a:buFont typeface="Arial" panose="020B0604020202020204" pitchFamily="34" charset="0"/>
              <a:buNone/>
            </a:pPr>
            <a:endParaRPr lang="en-GB" altLang="en-US" sz="1800">
              <a:solidFill>
                <a:srgbClr val="000000"/>
              </a:solidFill>
              <a:latin typeface="Twinkl" pitchFamily="2" charset="0"/>
            </a:endParaRPr>
          </a:p>
          <a:p>
            <a:pPr algn="just">
              <a:lnSpc>
                <a:spcPct val="100000"/>
              </a:lnSpc>
              <a:spcBef>
                <a:spcPct val="0"/>
              </a:spcBef>
              <a:buFont typeface="Arial" panose="020B0604020202020204" pitchFamily="34" charset="0"/>
              <a:buNone/>
            </a:pPr>
            <a:r>
              <a:rPr lang="en-GB" altLang="en-US" sz="1800">
                <a:solidFill>
                  <a:srgbClr val="000000"/>
                </a:solidFill>
                <a:latin typeface="Twinkl" pitchFamily="2" charset="0"/>
              </a:rPr>
              <a:t>Many years later, some of Andrew’s bones were taken to Scotland and buried at the town of St. Andrews, where a church was built on top. </a:t>
            </a:r>
          </a:p>
          <a:p>
            <a:pPr algn="just">
              <a:lnSpc>
                <a:spcPct val="100000"/>
              </a:lnSpc>
              <a:spcBef>
                <a:spcPct val="0"/>
              </a:spcBef>
              <a:buFont typeface="Arial" panose="020B0604020202020204" pitchFamily="34" charset="0"/>
              <a:buNone/>
            </a:pPr>
            <a:endParaRPr lang="en-GB" altLang="en-US" sz="1800">
              <a:solidFill>
                <a:srgbClr val="000000"/>
              </a:solidFill>
              <a:latin typeface="Twinkl" pitchFamily="2" charset="0"/>
            </a:endParaRPr>
          </a:p>
          <a:p>
            <a:pPr algn="just">
              <a:lnSpc>
                <a:spcPct val="100000"/>
              </a:lnSpc>
              <a:spcBef>
                <a:spcPct val="0"/>
              </a:spcBef>
              <a:buFont typeface="Arial" panose="020B0604020202020204" pitchFamily="34" charset="0"/>
              <a:buNone/>
            </a:pPr>
            <a:r>
              <a:rPr lang="en-GB" altLang="en-US" sz="1800">
                <a:solidFill>
                  <a:srgbClr val="000000"/>
                </a:solidFill>
                <a:latin typeface="Twinkl" pitchFamily="2" charset="0"/>
              </a:rPr>
              <a:t>People remember and celebrate the life of St. Andrew on 30</a:t>
            </a:r>
            <a:r>
              <a:rPr lang="en-GB" altLang="en-US" sz="1800" baseline="30000">
                <a:solidFill>
                  <a:srgbClr val="000000"/>
                </a:solidFill>
                <a:latin typeface="Twinkl" pitchFamily="2" charset="0"/>
              </a:rPr>
              <a:t>th</a:t>
            </a:r>
            <a:r>
              <a:rPr lang="en-GB" altLang="en-US" sz="1800">
                <a:solidFill>
                  <a:srgbClr val="000000"/>
                </a:solidFill>
                <a:latin typeface="Twinkl" pitchFamily="2" charset="0"/>
              </a:rPr>
              <a:t> November each year, both in Scotland and other parts of the world. In Scotland there are many festivities on this day including a ceilidh, where people take part in Scottish country dancing. </a:t>
            </a:r>
          </a:p>
        </p:txBody>
      </p:sp>
      <p:sp>
        <p:nvSpPr>
          <p:cNvPr id="18438" name="Rectangle 7"/>
          <p:cNvSpPr>
            <a:spLocks noChangeArrowheads="1"/>
          </p:cNvSpPr>
          <p:nvPr/>
        </p:nvSpPr>
        <p:spPr bwMode="auto">
          <a:xfrm>
            <a:off x="2724150" y="617538"/>
            <a:ext cx="36861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600">
                <a:solidFill>
                  <a:srgbClr val="5E9431"/>
                </a:solidFill>
                <a:latin typeface="Twinkl" pitchFamily="2" charset="0"/>
              </a:rPr>
              <a:t>St. Andrew’s Day</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ounded Rectangle 4"/>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prstClr val="white"/>
                </a:solidFill>
              </a:rPr>
              <a:t> </a:t>
            </a:r>
          </a:p>
        </p:txBody>
      </p:sp>
      <p:pic>
        <p:nvPicPr>
          <p:cNvPr id="19459"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95525" y="2551113"/>
            <a:ext cx="4552950" cy="295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Rectangle 5"/>
          <p:cNvSpPr>
            <a:spLocks noChangeArrowheads="1"/>
          </p:cNvSpPr>
          <p:nvPr/>
        </p:nvSpPr>
        <p:spPr bwMode="auto">
          <a:xfrm>
            <a:off x="3159125" y="617538"/>
            <a:ext cx="28178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600">
                <a:solidFill>
                  <a:srgbClr val="5E9431"/>
                </a:solidFill>
                <a:latin typeface="Twinkl" pitchFamily="2" charset="0"/>
              </a:rPr>
              <a:t>Scottish Flag</a:t>
            </a:r>
          </a:p>
        </p:txBody>
      </p:sp>
      <p:sp>
        <p:nvSpPr>
          <p:cNvPr id="19462" name="Rectangle 1"/>
          <p:cNvSpPr>
            <a:spLocks noChangeArrowheads="1"/>
          </p:cNvSpPr>
          <p:nvPr/>
        </p:nvSpPr>
        <p:spPr bwMode="auto">
          <a:xfrm>
            <a:off x="755650" y="1246188"/>
            <a:ext cx="774541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100000"/>
              </a:lnSpc>
              <a:spcBef>
                <a:spcPct val="0"/>
              </a:spcBef>
              <a:buFontTx/>
              <a:buNone/>
            </a:pPr>
            <a:r>
              <a:rPr lang="en-GB" altLang="en-US" sz="1800" dirty="0">
                <a:solidFill>
                  <a:srgbClr val="000000"/>
                </a:solidFill>
                <a:latin typeface="Twinkl" pitchFamily="2" charset="0"/>
              </a:rPr>
              <a:t>The Scottish people made Andrew their Patron Saint and chose a Saltire (Greek) Cross on a sea-blue background, as their flag. According to tradition it represents Saint Andrew who died on a cross of that shape.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ounded Rectangle 4"/>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prstClr val="white"/>
                </a:solidFill>
              </a:rPr>
              <a:t> </a:t>
            </a:r>
          </a:p>
        </p:txBody>
      </p:sp>
      <p:sp>
        <p:nvSpPr>
          <p:cNvPr id="10" name="Rounded Rectangle 9"/>
          <p:cNvSpPr/>
          <p:nvPr/>
        </p:nvSpPr>
        <p:spPr>
          <a:xfrm>
            <a:off x="579438" y="474663"/>
            <a:ext cx="7985125" cy="2903537"/>
          </a:xfrm>
          <a:prstGeom prst="roundRect">
            <a:avLst>
              <a:gd name="adj" fmla="val 4057"/>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lstStyle/>
          <a:p>
            <a:pPr algn="ctr" eaLnBrk="1" fontAlgn="auto" hangingPunct="1">
              <a:spcBef>
                <a:spcPts val="0"/>
              </a:spcBef>
              <a:spcAft>
                <a:spcPts val="0"/>
              </a:spcAft>
              <a:defRPr/>
            </a:pPr>
            <a:r>
              <a:rPr lang="en-GB" sz="3600" dirty="0">
                <a:solidFill>
                  <a:srgbClr val="5E9431"/>
                </a:solidFill>
                <a:latin typeface="Twinkl" pitchFamily="2" charset="0"/>
              </a:rPr>
              <a:t>Scottish Symbols</a:t>
            </a:r>
          </a:p>
          <a:p>
            <a:pPr algn="just" eaLnBrk="1" fontAlgn="auto" hangingPunct="1">
              <a:spcBef>
                <a:spcPts val="0"/>
              </a:spcBef>
              <a:spcAft>
                <a:spcPts val="0"/>
              </a:spcAft>
              <a:defRPr/>
            </a:pPr>
            <a:r>
              <a:rPr lang="en-GB" dirty="0">
                <a:solidFill>
                  <a:prstClr val="black"/>
                </a:solidFill>
                <a:latin typeface="Twinkl" pitchFamily="2" charset="0"/>
              </a:rPr>
              <a:t/>
            </a:r>
            <a:br>
              <a:rPr lang="en-GB" dirty="0">
                <a:solidFill>
                  <a:prstClr val="black"/>
                </a:solidFill>
                <a:latin typeface="Twinkl" pitchFamily="2" charset="0"/>
              </a:rPr>
            </a:br>
            <a:r>
              <a:rPr lang="en-GB" dirty="0">
                <a:solidFill>
                  <a:prstClr val="black"/>
                </a:solidFill>
                <a:latin typeface="Twinkl" pitchFamily="2" charset="0"/>
              </a:rPr>
              <a:t>Some legends of why the thistle is Scotland’s symbol, state that a group of Scots were sleeping in a field, when a group of Vikings crept up to attack them.</a:t>
            </a:r>
          </a:p>
          <a:p>
            <a:pPr algn="just" eaLnBrk="1" fontAlgn="auto" hangingPunct="1">
              <a:spcBef>
                <a:spcPts val="0"/>
              </a:spcBef>
              <a:spcAft>
                <a:spcPts val="0"/>
              </a:spcAft>
              <a:defRPr/>
            </a:pPr>
            <a:endParaRPr lang="en-GB" dirty="0">
              <a:solidFill>
                <a:prstClr val="black"/>
              </a:solidFill>
              <a:latin typeface="Twinkl" pitchFamily="2" charset="0"/>
            </a:endParaRPr>
          </a:p>
          <a:p>
            <a:pPr algn="just" eaLnBrk="1" fontAlgn="auto" hangingPunct="1">
              <a:spcBef>
                <a:spcPts val="0"/>
              </a:spcBef>
              <a:spcAft>
                <a:spcPts val="0"/>
              </a:spcAft>
              <a:defRPr/>
            </a:pPr>
            <a:r>
              <a:rPr lang="en-GB" dirty="0">
                <a:solidFill>
                  <a:prstClr val="black"/>
                </a:solidFill>
                <a:latin typeface="Twinkl" pitchFamily="2" charset="0"/>
              </a:rPr>
              <a:t>As they did so, one of the Vikings stood on a thistle and was pricked by its thorns.  He cried out in pain, waking the sleeping Scots who were then able to fight off their attackers. </a:t>
            </a:r>
          </a:p>
          <a:p>
            <a:pPr algn="just" eaLnBrk="1" fontAlgn="auto" hangingPunct="1">
              <a:spcBef>
                <a:spcPts val="0"/>
              </a:spcBef>
              <a:spcAft>
                <a:spcPts val="0"/>
              </a:spcAft>
              <a:defRPr/>
            </a:pPr>
            <a:endParaRPr lang="en-GB" sz="1600" dirty="0">
              <a:solidFill>
                <a:prstClr val="black"/>
              </a:solidFill>
              <a:latin typeface="Sassoon Infant Rg" panose="02000503030000020003" pitchFamily="50" charset="0"/>
            </a:endParaRPr>
          </a:p>
          <a:p>
            <a:pPr algn="ctr" eaLnBrk="1" fontAlgn="auto" hangingPunct="1">
              <a:spcBef>
                <a:spcPts val="0"/>
              </a:spcBef>
              <a:spcAft>
                <a:spcPts val="0"/>
              </a:spcAft>
              <a:defRPr/>
            </a:pPr>
            <a:endParaRPr lang="en-GB" sz="3600" dirty="0">
              <a:solidFill>
                <a:srgbClr val="5E9431"/>
              </a:solidFill>
              <a:latin typeface="Sassoon Infant Md" panose="02000603050000020003" pitchFamily="50" charset="0"/>
            </a:endParaRPr>
          </a:p>
          <a:p>
            <a:pPr algn="just" eaLnBrk="1" fontAlgn="auto" hangingPunct="1">
              <a:spcBef>
                <a:spcPts val="0"/>
              </a:spcBef>
              <a:spcAft>
                <a:spcPts val="0"/>
              </a:spcAft>
              <a:defRPr/>
            </a:pPr>
            <a:endParaRPr lang="en-GB" sz="1600" dirty="0">
              <a:solidFill>
                <a:prstClr val="black"/>
              </a:solidFill>
              <a:latin typeface="Sassoon Infant Rg" panose="02000503030000020003" pitchFamily="50" charset="0"/>
            </a:endParaRPr>
          </a:p>
          <a:p>
            <a:pPr algn="just" eaLnBrk="1" fontAlgn="auto" hangingPunct="1">
              <a:spcBef>
                <a:spcPts val="0"/>
              </a:spcBef>
              <a:spcAft>
                <a:spcPts val="0"/>
              </a:spcAft>
              <a:defRPr/>
            </a:pPr>
            <a:endParaRPr lang="en-GB" sz="1600" dirty="0">
              <a:solidFill>
                <a:prstClr val="black"/>
              </a:solidFill>
              <a:latin typeface="Sassoon Infant Rg" panose="02000503030000020003" pitchFamily="50" charset="0"/>
            </a:endParaRPr>
          </a:p>
          <a:p>
            <a:pPr algn="just" eaLnBrk="1" fontAlgn="auto" hangingPunct="1">
              <a:spcBef>
                <a:spcPts val="0"/>
              </a:spcBef>
              <a:spcAft>
                <a:spcPts val="0"/>
              </a:spcAft>
              <a:defRPr/>
            </a:pPr>
            <a:endParaRPr lang="en-GB" sz="1600" dirty="0">
              <a:solidFill>
                <a:prstClr val="black"/>
              </a:solidFill>
              <a:latin typeface="Sassoon Infant Rg" panose="02000503030000020003" pitchFamily="50" charset="0"/>
            </a:endParaRPr>
          </a:p>
          <a:p>
            <a:pPr algn="ctr" eaLnBrk="1" fontAlgn="auto" hangingPunct="1">
              <a:spcBef>
                <a:spcPts val="0"/>
              </a:spcBef>
              <a:spcAft>
                <a:spcPts val="0"/>
              </a:spcAft>
              <a:defRPr/>
            </a:pPr>
            <a:endParaRPr lang="en-GB" sz="3600" dirty="0">
              <a:solidFill>
                <a:srgbClr val="5E9431"/>
              </a:solidFill>
              <a:latin typeface="Sassoon Infant Md" panose="02000603050000020003" pitchFamily="50" charset="0"/>
            </a:endParaRPr>
          </a:p>
        </p:txBody>
      </p:sp>
      <p:pic>
        <p:nvPicPr>
          <p:cNvPr id="22532"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677319" y="3621422"/>
            <a:ext cx="1455738" cy="232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911926" y="2549236"/>
            <a:ext cx="6096001" cy="1508105"/>
          </a:xfrm>
          <a:prstGeom prst="rect">
            <a:avLst/>
          </a:prstGeom>
          <a:solidFill>
            <a:schemeClr val="bg1"/>
          </a:solidFill>
        </p:spPr>
        <p:txBody>
          <a:bodyPr wrap="square" rtlCol="0">
            <a:spAutoFit/>
          </a:bodyPr>
          <a:lstStyle/>
          <a:p>
            <a:pPr algn="ctr"/>
            <a:r>
              <a:rPr lang="en-GB" sz="2800" dirty="0">
                <a:latin typeface="Sassoon Infant Md" panose="02000603050000020003" charset="0"/>
              </a:rPr>
              <a:t>What other interesting facts can you find out about Scotland?</a:t>
            </a:r>
          </a:p>
          <a:p>
            <a:endParaRPr lang="en-GB" dirty="0"/>
          </a:p>
          <a:p>
            <a:endParaRPr lang="en-GB" dirty="0"/>
          </a:p>
        </p:txBody>
      </p:sp>
      <p:sp>
        <p:nvSpPr>
          <p:cNvPr id="3" name="TextBox 2"/>
          <p:cNvSpPr txBox="1"/>
          <p:nvPr/>
        </p:nvSpPr>
        <p:spPr>
          <a:xfrm>
            <a:off x="895927" y="1080655"/>
            <a:ext cx="2650837" cy="369332"/>
          </a:xfrm>
          <a:prstGeom prst="rect">
            <a:avLst/>
          </a:prstGeom>
          <a:solidFill>
            <a:schemeClr val="bg1"/>
          </a:solidFill>
        </p:spPr>
        <p:txBody>
          <a:bodyPr wrap="square" rtlCol="0">
            <a:spAutoFit/>
          </a:bodyPr>
          <a:lstStyle/>
          <a:p>
            <a:r>
              <a:rPr lang="en-GB" dirty="0">
                <a:latin typeface="Sassoon Infant Md" panose="02000603050000020003" charset="0"/>
              </a:rPr>
              <a:t>Bird found in Scotland? </a:t>
            </a:r>
          </a:p>
        </p:txBody>
      </p:sp>
      <p:sp>
        <p:nvSpPr>
          <p:cNvPr id="4" name="TextBox 3"/>
          <p:cNvSpPr txBox="1"/>
          <p:nvPr/>
        </p:nvSpPr>
        <p:spPr>
          <a:xfrm>
            <a:off x="5357090" y="1126715"/>
            <a:ext cx="2946401" cy="646331"/>
          </a:xfrm>
          <a:prstGeom prst="rect">
            <a:avLst/>
          </a:prstGeom>
          <a:solidFill>
            <a:schemeClr val="bg1"/>
          </a:solidFill>
        </p:spPr>
        <p:txBody>
          <a:bodyPr wrap="square" rtlCol="0">
            <a:spAutoFit/>
          </a:bodyPr>
          <a:lstStyle/>
          <a:p>
            <a:r>
              <a:rPr lang="en-GB" dirty="0">
                <a:latin typeface="Sassoon Infant Md" panose="02000603050000020003" charset="0"/>
              </a:rPr>
              <a:t>Woodland animal found in Scotland? </a:t>
            </a:r>
          </a:p>
        </p:txBody>
      </p:sp>
      <p:sp>
        <p:nvSpPr>
          <p:cNvPr id="5" name="TextBox 4"/>
          <p:cNvSpPr txBox="1"/>
          <p:nvPr/>
        </p:nvSpPr>
        <p:spPr>
          <a:xfrm>
            <a:off x="1039091" y="5241637"/>
            <a:ext cx="3560618" cy="369332"/>
          </a:xfrm>
          <a:prstGeom prst="rect">
            <a:avLst/>
          </a:prstGeom>
          <a:solidFill>
            <a:schemeClr val="bg1"/>
          </a:solidFill>
        </p:spPr>
        <p:txBody>
          <a:bodyPr wrap="square" rtlCol="0">
            <a:spAutoFit/>
          </a:bodyPr>
          <a:lstStyle/>
          <a:p>
            <a:r>
              <a:rPr lang="en-GB" dirty="0">
                <a:latin typeface="Sassoon Infant Md" panose="02000603050000020003" charset="0"/>
              </a:rPr>
              <a:t>Traditional clothing in Scotland </a:t>
            </a:r>
          </a:p>
        </p:txBody>
      </p:sp>
      <p:sp>
        <p:nvSpPr>
          <p:cNvPr id="6" name="TextBox 5"/>
          <p:cNvSpPr txBox="1"/>
          <p:nvPr/>
        </p:nvSpPr>
        <p:spPr>
          <a:xfrm>
            <a:off x="5763491" y="5052291"/>
            <a:ext cx="2992582" cy="646331"/>
          </a:xfrm>
          <a:prstGeom prst="rect">
            <a:avLst/>
          </a:prstGeom>
          <a:solidFill>
            <a:schemeClr val="bg1"/>
          </a:solidFill>
        </p:spPr>
        <p:txBody>
          <a:bodyPr wrap="square" rtlCol="0">
            <a:spAutoFit/>
          </a:bodyPr>
          <a:lstStyle/>
          <a:p>
            <a:r>
              <a:rPr lang="en-GB" dirty="0">
                <a:latin typeface="Sassoon Infant Md" panose="02000603050000020003" charset="0"/>
              </a:rPr>
              <a:t>Musical instrument played in Scotland </a:t>
            </a:r>
          </a:p>
        </p:txBody>
      </p:sp>
    </p:spTree>
  </p:cSld>
  <p:clrMapOvr>
    <a:masterClrMapping/>
  </p:clrMapOvr>
</p:sld>
</file>

<file path=ppt/theme/theme1.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46077CED4132946856C7B38F64F62BF" ma:contentTypeVersion="12" ma:contentTypeDescription="Create a new document." ma:contentTypeScope="" ma:versionID="63e497334dca11aa2533950e527ba9f3">
  <xsd:schema xmlns:xsd="http://www.w3.org/2001/XMLSchema" xmlns:xs="http://www.w3.org/2001/XMLSchema" xmlns:p="http://schemas.microsoft.com/office/2006/metadata/properties" xmlns:ns2="342fac0a-2fd0-48d6-ab56-c28daba7165e" xmlns:ns3="587de04b-42c0-4212-95eb-078d764afd09" targetNamespace="http://schemas.microsoft.com/office/2006/metadata/properties" ma:root="true" ma:fieldsID="701d7b1e16707b1a9a42aa103a5901b0" ns2:_="" ns3:_="">
    <xsd:import namespace="342fac0a-2fd0-48d6-ab56-c28daba7165e"/>
    <xsd:import namespace="587de04b-42c0-4212-95eb-078d764afd0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Locatio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42fac0a-2fd0-48d6-ab56-c28daba716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Location" ma:index="11" nillable="true" ma:displayName="Location" ma:internalName="MediaServiceLocatio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87de04b-42c0-4212-95eb-078d764afd09"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E7CB2F2-B404-40BE-8F03-1BECB414283E}">
  <ds:schemaRefs>
    <ds:schemaRef ds:uri="http://schemas.microsoft.com/sharepoint/v3/contenttype/forms"/>
  </ds:schemaRefs>
</ds:datastoreItem>
</file>

<file path=customXml/itemProps2.xml><?xml version="1.0" encoding="utf-8"?>
<ds:datastoreItem xmlns:ds="http://schemas.openxmlformats.org/officeDocument/2006/customXml" ds:itemID="{07AABB86-77F3-4C80-B20D-F867EF5BE5EA}">
  <ds:schemaRefs>
    <ds:schemaRef ds:uri="http://schemas.microsoft.com/office/2006/metadata/properties"/>
    <ds:schemaRef ds:uri="342fac0a-2fd0-48d6-ab56-c28daba7165e"/>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587de04b-42c0-4212-95eb-078d764afd09"/>
    <ds:schemaRef ds:uri="http://www.w3.org/XML/1998/namespace"/>
    <ds:schemaRef ds:uri="http://purl.org/dc/dcmitype/"/>
  </ds:schemaRefs>
</ds:datastoreItem>
</file>

<file path=customXml/itemProps3.xml><?xml version="1.0" encoding="utf-8"?>
<ds:datastoreItem xmlns:ds="http://schemas.openxmlformats.org/officeDocument/2006/customXml" ds:itemID="{C8427737-0335-482D-A073-BC512B6C92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42fac0a-2fd0-48d6-ab56-c28daba7165e"/>
    <ds:schemaRef ds:uri="587de04b-42c0-4212-95eb-078d764afd0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1354</TotalTime>
  <Words>620</Words>
  <Application>Microsoft Office PowerPoint</Application>
  <PresentationFormat>On-screen Show (4:3)</PresentationFormat>
  <Paragraphs>62</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Twinkl</vt:lpstr>
      <vt:lpstr>Calibri Light</vt:lpstr>
      <vt:lpstr>Calibri</vt:lpstr>
      <vt:lpstr>Sassoon Infant Rg</vt:lpstr>
      <vt:lpstr>Sassoon Infant Md</vt:lpstr>
      <vt:lpstr>Arial</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lp112@woodrow.worcs.sch.uk</cp:lastModifiedBy>
  <cp:revision>125</cp:revision>
  <dcterms:created xsi:type="dcterms:W3CDTF">2014-10-01T16:09:27Z</dcterms:created>
  <dcterms:modified xsi:type="dcterms:W3CDTF">2021-01-06T15:10:20Z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0x010100546077CED4132946856C7B38F64F62BF</vt:lpwstr>
  </property>
</Properties>
</file>