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80" r:id="rId3"/>
    <p:sldId id="269" r:id="rId4"/>
    <p:sldId id="264" r:id="rId5"/>
    <p:sldId id="277" r:id="rId6"/>
    <p:sldId id="278" r:id="rId7"/>
    <p:sldId id="276" r:id="rId8"/>
    <p:sldId id="279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  <p:embeddedFont>
      <p:font typeface="Sassoon Infant Rg" panose="02000503030000020003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nnon Andrews" initials="SA" lastIdx="1" clrIdx="0">
    <p:extLst>
      <p:ext uri="{19B8F6BF-5375-455C-9EA6-DF929625EA0E}">
        <p15:presenceInfo xmlns:p15="http://schemas.microsoft.com/office/powerpoint/2012/main" userId="S-1-5-21-1651119330-1013474095-91958013-17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1407D"/>
    <a:srgbClr val="ACDDFC"/>
    <a:srgbClr val="AFDEF9"/>
    <a:srgbClr val="80C1EB"/>
    <a:srgbClr val="18A0DB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7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AF6C6EC-50C4-4725-B11D-F8236D2B03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0CDEF7-8C52-4C5A-ACE1-368E348057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F53691-3A59-46B1-A96B-0B4DC51BED51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58A677-EC6D-41EF-BE50-814C9E1CA9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223BA9-DC7A-41CB-B1E2-F43677075A2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92408DB-113B-422E-904A-91BD7A5864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6F107E-7DB7-4B89-93A6-AC66938FA6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BF490B-1A39-4978-AB23-28162A7FAED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A295D35-1668-4554-B835-A1057A7BF260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C06B63-5E88-4A83-8816-0769C37BD0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BEF2C69-37D5-4C22-B239-61B9FD57C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5C398-1283-4738-AC8A-CC805092E0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D0142-9D3E-4973-8E97-D5B7C3D4F0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2F7C99E-AB0A-43DF-896A-34B6DA5B597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20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C146F4A-09F9-4753-9701-6F3B60E5464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462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690CE05-75BF-4F00-830A-D9A2593375B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2B54A6EC-5993-4A58-9261-D0B0CCBF435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E8F55D-8529-4D26-8E06-EB5E2011A74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65F97A-CDBC-4498-8578-AA324692737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DEAB755-B3BE-402F-AF5A-41EE9A5FE8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8307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65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F63C769-79BC-49FC-8CF6-E9314CF42C2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D91D14A-B8A9-40FC-A0DD-793DEB3BF0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08E08BD-C503-4182-AF4A-1C3E5ACE9D61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F3F18C35-1AC6-4AD6-BCB8-DD023F025ED2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Watch this video on the United Kingdom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https</a:t>
            </a:r>
            <a:r>
              <a:rPr lang="en-GB" dirty="0"/>
              <a:t>://classroom.thenational.academy/lessons/what-is-the-united-kingdom-71k32c?activity=video&amp;step=1</a:t>
            </a:r>
          </a:p>
        </p:txBody>
      </p:sp>
    </p:spTree>
    <p:extLst>
      <p:ext uri="{BB962C8B-B14F-4D97-AF65-F5344CB8AC3E}">
        <p14:creationId xmlns:p14="http://schemas.microsoft.com/office/powerpoint/2010/main" val="1377255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9F89988-BEDE-4EB2-85D2-28327524AE2C}"/>
              </a:ext>
            </a:extLst>
          </p:cNvPr>
          <p:cNvSpPr/>
          <p:nvPr/>
        </p:nvSpPr>
        <p:spPr>
          <a:xfrm>
            <a:off x="452158" y="75618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B180AF-3436-40AD-8BF5-8B2929C81B57}"/>
              </a:ext>
            </a:extLst>
          </p:cNvPr>
          <p:cNvSpPr/>
          <p:nvPr/>
        </p:nvSpPr>
        <p:spPr>
          <a:xfrm>
            <a:off x="452158" y="67950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94" name="Title 20">
            <a:extLst>
              <a:ext uri="{FF2B5EF4-FFF2-40B4-BE49-F238E27FC236}">
                <a16:creationId xmlns:a16="http://schemas.microsoft.com/office/drawing/2014/main" id="{FCB2B5B5-A4DF-409C-AC9D-BF4644646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70467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8195" name="Content Placeholder 21">
            <a:extLst>
              <a:ext uri="{FF2B5EF4-FFF2-40B4-BE49-F238E27FC236}">
                <a16:creationId xmlns:a16="http://schemas.microsoft.com/office/drawing/2014/main" id="{2A503870-A58A-40CF-BD11-BB2D33807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394" y="1663886"/>
            <a:ext cx="815961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United Kingdom of Great Britain and Northern Ireland (also referred to as the UK) is made up of four countries: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5DC3FB-93C5-4359-B547-6ECEE43E453B}"/>
              </a:ext>
            </a:extLst>
          </p:cNvPr>
          <p:cNvGrpSpPr/>
          <p:nvPr/>
        </p:nvGrpSpPr>
        <p:grpSpPr>
          <a:xfrm>
            <a:off x="592975" y="2744743"/>
            <a:ext cx="2522698" cy="428962"/>
            <a:chOff x="592975" y="2672144"/>
            <a:chExt cx="2522698" cy="42896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D854BBB-72D2-4D89-8C6A-28BE213F512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E23DA31-6D50-4CF9-A7C8-58B852D430E6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Scotland</a:t>
              </a:r>
            </a:p>
          </p:txBody>
        </p:sp>
      </p:grpSp>
      <p:pic>
        <p:nvPicPr>
          <p:cNvPr id="7" name="Picture 4">
            <a:extLst>
              <a:ext uri="{FF2B5EF4-FFF2-40B4-BE49-F238E27FC236}">
                <a16:creationId xmlns:a16="http://schemas.microsoft.com/office/drawing/2014/main" id="{08207954-DA25-4570-9848-C1F466595F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1921724" y="2615270"/>
            <a:ext cx="2365688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D9457446-B4FF-4CBA-8054-BCDB8BAE3756}"/>
              </a:ext>
            </a:extLst>
          </p:cNvPr>
          <p:cNvGrpSpPr/>
          <p:nvPr/>
        </p:nvGrpSpPr>
        <p:grpSpPr>
          <a:xfrm>
            <a:off x="592975" y="4646562"/>
            <a:ext cx="2522698" cy="428962"/>
            <a:chOff x="592975" y="2672144"/>
            <a:chExt cx="2522698" cy="428962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004213B-E16F-4CB2-8A2C-4E677684C7C4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9A48E33-91DA-4470-80CC-144E93117CA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England</a:t>
              </a:r>
            </a:p>
          </p:txBody>
        </p:sp>
      </p:grpSp>
      <p:pic>
        <p:nvPicPr>
          <p:cNvPr id="10" name="Picture 3">
            <a:extLst>
              <a:ext uri="{FF2B5EF4-FFF2-40B4-BE49-F238E27FC236}">
                <a16:creationId xmlns:a16="http://schemas.microsoft.com/office/drawing/2014/main" id="{1EFB440C-9449-4BF9-BA0C-B11F3D724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1921723" y="4481482"/>
            <a:ext cx="2365688" cy="15068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5EE8CCBE-5193-46F5-A313-74B429A8608A}"/>
              </a:ext>
            </a:extLst>
          </p:cNvPr>
          <p:cNvGrpSpPr/>
          <p:nvPr/>
        </p:nvGrpSpPr>
        <p:grpSpPr>
          <a:xfrm flipH="1">
            <a:off x="6537950" y="2693748"/>
            <a:ext cx="2112448" cy="428962"/>
            <a:chOff x="592975" y="2672144"/>
            <a:chExt cx="2522698" cy="428962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6FB8885-11D7-4C3B-B347-0D93CFB5AB3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34D3516-9775-482B-AC9E-3B6728017F7F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Northern Ireland</a:t>
              </a:r>
            </a:p>
          </p:txBody>
        </p:sp>
      </p:grpSp>
      <p:pic>
        <p:nvPicPr>
          <p:cNvPr id="9" name="Picture 2">
            <a:extLst>
              <a:ext uri="{FF2B5EF4-FFF2-40B4-BE49-F238E27FC236}">
                <a16:creationId xmlns:a16="http://schemas.microsoft.com/office/drawing/2014/main" id="{FB3064DB-F725-4634-8525-25D2CA20C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4405165" y="2623877"/>
            <a:ext cx="2367674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6A416BA2-C359-4A51-9DDE-FD3A4E5E1B55}"/>
              </a:ext>
            </a:extLst>
          </p:cNvPr>
          <p:cNvGrpSpPr/>
          <p:nvPr/>
        </p:nvGrpSpPr>
        <p:grpSpPr>
          <a:xfrm flipH="1">
            <a:off x="6085277" y="4627011"/>
            <a:ext cx="2112448" cy="428962"/>
            <a:chOff x="592975" y="2672144"/>
            <a:chExt cx="2522698" cy="42896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CCEC85B-BE70-4A60-9EA7-D3FA64907E23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771DB85-DBA3-4232-B11B-5948537E658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Wales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4C3DD0E0-DF64-4213-A824-76F50243DA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30" t="2818" r="1492" b="3146"/>
          <a:stretch>
            <a:fillRect/>
          </a:stretch>
        </p:blipFill>
        <p:spPr bwMode="auto">
          <a:xfrm>
            <a:off x="4405165" y="4488905"/>
            <a:ext cx="2367674" cy="1506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extLst>
              <a:ext uri="{FF2B5EF4-FFF2-40B4-BE49-F238E27FC236}">
                <a16:creationId xmlns:a16="http://schemas.microsoft.com/office/drawing/2014/main" id="{6CD37765-E9B0-4F52-96C1-FF67911D208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6433609" y="2387126"/>
            <a:ext cx="2037220" cy="12982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2">
            <a:extLst>
              <a:ext uri="{FF2B5EF4-FFF2-40B4-BE49-F238E27FC236}">
                <a16:creationId xmlns:a16="http://schemas.microsoft.com/office/drawing/2014/main" id="{CF9CE77B-855B-4C13-8A64-4E25918FC84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3568233" y="2387126"/>
            <a:ext cx="2035510" cy="12982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3BD2A606-C47A-48CF-852B-34CED71048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691683" y="2387126"/>
            <a:ext cx="2035510" cy="12982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Content Placeholder 21">
            <a:extLst>
              <a:ext uri="{FF2B5EF4-FFF2-40B4-BE49-F238E27FC236}">
                <a16:creationId xmlns:a16="http://schemas.microsoft.com/office/drawing/2014/main" id="{839A5691-26EE-422A-A421-6ED2AA83E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741" y="1710398"/>
            <a:ext cx="7632700" cy="874713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The flag of the UK combines the crosses of three patron saints:</a:t>
            </a:r>
          </a:p>
        </p:txBody>
      </p:sp>
      <p:sp>
        <p:nvSpPr>
          <p:cNvPr id="9223" name="TextBox 1">
            <a:extLst>
              <a:ext uri="{FF2B5EF4-FFF2-40B4-BE49-F238E27FC236}">
                <a16:creationId xmlns:a16="http://schemas.microsoft.com/office/drawing/2014/main" id="{F6FA59B1-B970-4525-A63F-4343C5817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185" y="3642497"/>
            <a:ext cx="26205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St Andrew: Scotland</a:t>
            </a:r>
          </a:p>
        </p:txBody>
      </p:sp>
      <p:sp>
        <p:nvSpPr>
          <p:cNvPr id="9224" name="TextBox 12">
            <a:extLst>
              <a:ext uri="{FF2B5EF4-FFF2-40B4-BE49-F238E27FC236}">
                <a16:creationId xmlns:a16="http://schemas.microsoft.com/office/drawing/2014/main" id="{DD3A792C-90E7-4285-93FA-5DBBD2DE7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89" y="3642497"/>
            <a:ext cx="2304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St George: England</a:t>
            </a:r>
          </a:p>
        </p:txBody>
      </p:sp>
      <p:sp>
        <p:nvSpPr>
          <p:cNvPr id="9225" name="TextBox 11">
            <a:extLst>
              <a:ext uri="{FF2B5EF4-FFF2-40B4-BE49-F238E27FC236}">
                <a16:creationId xmlns:a16="http://schemas.microsoft.com/office/drawing/2014/main" id="{8727DDF6-0AA4-4EA9-BDFF-0B3DF48F0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0414" y="3642497"/>
            <a:ext cx="32927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St Patrick: Northern Ireland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D5877885-786E-409D-99C3-AA0433FFC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691683" y="2388776"/>
            <a:ext cx="2035510" cy="1296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AB02B5D5-90D9-47E9-A54D-CE71CA7E61E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3568233" y="2388776"/>
            <a:ext cx="2035510" cy="1296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7EEC36C3-CFB0-4A76-A35F-6877FD19DD5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6433609" y="2388776"/>
            <a:ext cx="2037220" cy="1296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E59BCEB-4439-42F6-8EFC-94AF45FD36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85" t="1845" r="1559" b="2768"/>
          <a:stretch>
            <a:fillRect/>
          </a:stretch>
        </p:blipFill>
        <p:spPr bwMode="auto">
          <a:xfrm>
            <a:off x="3568233" y="4141314"/>
            <a:ext cx="2035510" cy="12982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0" name="TextBox 13">
            <a:extLst>
              <a:ext uri="{FF2B5EF4-FFF2-40B4-BE49-F238E27FC236}">
                <a16:creationId xmlns:a16="http://schemas.microsoft.com/office/drawing/2014/main" id="{BC392254-6836-44C7-A662-031A8BE54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164" y="5414147"/>
            <a:ext cx="2304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United Kingdom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10001A-4ED3-41D0-976A-15C9D571D29E}"/>
              </a:ext>
            </a:extLst>
          </p:cNvPr>
          <p:cNvSpPr/>
          <p:nvPr/>
        </p:nvSpPr>
        <p:spPr>
          <a:xfrm>
            <a:off x="452158" y="75618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2EF4F7-2AE4-4A84-979D-15F246F61CF6}"/>
              </a:ext>
            </a:extLst>
          </p:cNvPr>
          <p:cNvSpPr/>
          <p:nvPr/>
        </p:nvSpPr>
        <p:spPr>
          <a:xfrm>
            <a:off x="452158" y="67950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itle 20">
            <a:extLst>
              <a:ext uri="{FF2B5EF4-FFF2-40B4-BE49-F238E27FC236}">
                <a16:creationId xmlns:a16="http://schemas.microsoft.com/office/drawing/2014/main" id="{D66A5CF3-502D-4689-ADFF-2301BC061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70467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31458 0.255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2.5E-6 0.2555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7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31389 0.255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4" y="1277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United Kingdom</a:t>
            </a:r>
            <a:br>
              <a:rPr lang="en-GB" dirty="0" smtClean="0"/>
            </a:br>
            <a:r>
              <a:rPr lang="en-GB" sz="1800" dirty="0" smtClean="0"/>
              <a:t>can you point to the four countries?</a:t>
            </a:r>
            <a:endParaRPr lang="en-GB" sz="1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549" t="18836" r="32212" b="2805"/>
          <a:stretch/>
        </p:blipFill>
        <p:spPr>
          <a:xfrm>
            <a:off x="2775380" y="1612856"/>
            <a:ext cx="3583709" cy="390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13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Did you get it right?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670" t="23620" r="30759"/>
          <a:stretch/>
        </p:blipFill>
        <p:spPr>
          <a:xfrm>
            <a:off x="2719317" y="1727199"/>
            <a:ext cx="3695835" cy="37898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902036" y="1819564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Scotland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830618" y="2105891"/>
            <a:ext cx="979055" cy="3417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415152" y="4031673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England 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703455" y="4271818"/>
            <a:ext cx="979055" cy="3417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316182" y="5087555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Wales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719317" y="4442690"/>
            <a:ext cx="1931689" cy="8866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955171" y="2596886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Ireland 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586182" y="3131127"/>
            <a:ext cx="905163" cy="84281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685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">
            <a:extLst>
              <a:ext uri="{FF2B5EF4-FFF2-40B4-BE49-F238E27FC236}">
                <a16:creationId xmlns:a16="http://schemas.microsoft.com/office/drawing/2014/main" id="{96B46F92-59DE-45D5-ABF7-EB4DDAB77E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0475" y="2446338"/>
            <a:ext cx="24479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8CCE843-8461-43CF-A416-94611773C214}"/>
              </a:ext>
            </a:extLst>
          </p:cNvPr>
          <p:cNvCxnSpPr>
            <a:cxnSpLocks/>
          </p:cNvCxnSpPr>
          <p:nvPr/>
        </p:nvCxnSpPr>
        <p:spPr>
          <a:xfrm flipV="1">
            <a:off x="3681214" y="5381626"/>
            <a:ext cx="3348236" cy="2762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C5FAF91A-BD26-4CE9-B3A5-4391512AC0C2}"/>
              </a:ext>
            </a:extLst>
          </p:cNvPr>
          <p:cNvSpPr/>
          <p:nvPr/>
        </p:nvSpPr>
        <p:spPr>
          <a:xfrm>
            <a:off x="653851" y="5491593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EB3F7D0-BA34-4BF7-BA09-54EBE3B37D5F}"/>
              </a:ext>
            </a:extLst>
          </p:cNvPr>
          <p:cNvSpPr/>
          <p:nvPr/>
        </p:nvSpPr>
        <p:spPr>
          <a:xfrm>
            <a:off x="693752" y="5404598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5408B2AA-C60E-4C5B-8786-0CA923152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529" y="1544292"/>
            <a:ext cx="805945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capital city of the United Kingdom is London. In addition, Scotland, Wales and Northern Ireland each have their own capitals (the capital city of England is also London).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3D65AB-3028-40CF-BB79-44FC14BC4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67976"/>
            <a:ext cx="3027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England is London.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0695459-C262-4CAC-932B-BF5DA7A82E7F}"/>
              </a:ext>
            </a:extLst>
          </p:cNvPr>
          <p:cNvCxnSpPr>
            <a:cxnSpLocks/>
          </p:cNvCxnSpPr>
          <p:nvPr/>
        </p:nvCxnSpPr>
        <p:spPr>
          <a:xfrm>
            <a:off x="3640138" y="3163486"/>
            <a:ext cx="2895600" cy="7370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FA33896-1754-4960-B0F1-53CD740CC852}"/>
              </a:ext>
            </a:extLst>
          </p:cNvPr>
          <p:cNvCxnSpPr>
            <a:cxnSpLocks/>
          </p:cNvCxnSpPr>
          <p:nvPr/>
        </p:nvCxnSpPr>
        <p:spPr>
          <a:xfrm>
            <a:off x="3681214" y="3956051"/>
            <a:ext cx="2367161" cy="3365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FBBCBC2-5B55-461A-8573-78688E4C0725}"/>
              </a:ext>
            </a:extLst>
          </p:cNvPr>
          <p:cNvCxnSpPr/>
          <p:nvPr/>
        </p:nvCxnSpPr>
        <p:spPr>
          <a:xfrm>
            <a:off x="3506788" y="4710113"/>
            <a:ext cx="2852737" cy="5429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2023C805-53CD-4622-AF51-1641FDDC53F4}"/>
              </a:ext>
            </a:extLst>
          </p:cNvPr>
          <p:cNvSpPr/>
          <p:nvPr/>
        </p:nvSpPr>
        <p:spPr>
          <a:xfrm>
            <a:off x="452158" y="66565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A07E3B-99C9-42CE-9198-9E034DAEBF62}"/>
              </a:ext>
            </a:extLst>
          </p:cNvPr>
          <p:cNvSpPr/>
          <p:nvPr/>
        </p:nvSpPr>
        <p:spPr>
          <a:xfrm>
            <a:off x="452158" y="58897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03791C16-DC4E-467D-B69E-7A772DA22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61414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C8F28F-C69F-456C-8D32-B4B13BED817D}"/>
              </a:ext>
            </a:extLst>
          </p:cNvPr>
          <p:cNvSpPr/>
          <p:nvPr/>
        </p:nvSpPr>
        <p:spPr>
          <a:xfrm>
            <a:off x="653851" y="2835329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9E77C4-FC1C-4D53-8E5D-56412E9EDD04}"/>
              </a:ext>
            </a:extLst>
          </p:cNvPr>
          <p:cNvSpPr/>
          <p:nvPr/>
        </p:nvSpPr>
        <p:spPr>
          <a:xfrm>
            <a:off x="693752" y="2748334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509CA7-5297-4788-8998-DCF769BA0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2798763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Scotland is Edinburgh.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4597624-B204-4221-B2EF-37B3CC1B5C4C}"/>
              </a:ext>
            </a:extLst>
          </p:cNvPr>
          <p:cNvSpPr/>
          <p:nvPr/>
        </p:nvSpPr>
        <p:spPr>
          <a:xfrm>
            <a:off x="653851" y="3720968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6797D7-E259-4EFD-9D85-C9507A26F46B}"/>
              </a:ext>
            </a:extLst>
          </p:cNvPr>
          <p:cNvSpPr/>
          <p:nvPr/>
        </p:nvSpPr>
        <p:spPr>
          <a:xfrm>
            <a:off x="693752" y="3633973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85D18A-3E35-4E0C-9FD4-701A14E80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3659188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Northern Ireland is Belfast.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1A7A850-6B5F-4FCF-8FB2-1BB602CECC6C}"/>
              </a:ext>
            </a:extLst>
          </p:cNvPr>
          <p:cNvSpPr/>
          <p:nvPr/>
        </p:nvSpPr>
        <p:spPr>
          <a:xfrm>
            <a:off x="660720" y="4617756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21D3129-B991-4FC0-97D9-487E9A78FFF1}"/>
              </a:ext>
            </a:extLst>
          </p:cNvPr>
          <p:cNvSpPr/>
          <p:nvPr/>
        </p:nvSpPr>
        <p:spPr>
          <a:xfrm>
            <a:off x="700621" y="4530761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0C5239-E6E7-41AC-899F-49309E61A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581088"/>
            <a:ext cx="28844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Wales is Cardiff.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19" grpId="0"/>
      <p:bldP spid="3" grpId="0" animBg="1"/>
      <p:bldP spid="4" grpId="0" animBg="1"/>
      <p:bldP spid="16" grpId="0"/>
      <p:bldP spid="26" grpId="0" animBg="1"/>
      <p:bldP spid="27" grpId="0" animBg="1"/>
      <p:bldP spid="17" grpId="0"/>
      <p:bldP spid="28" grpId="0" animBg="1"/>
      <p:bldP spid="29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 smtClean="0"/>
              <a:t>Can you make or draw your own Union Jack </a:t>
            </a:r>
            <a:endParaRPr lang="en-GB" sz="3200" dirty="0"/>
          </a:p>
        </p:txBody>
      </p:sp>
      <p:pic>
        <p:nvPicPr>
          <p:cNvPr id="1030" name="Picture 6" descr="LEGO MOC The flag of the United Kingdom by eduardo.rimoli | Rebrickable -  Build with LEGO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" t="18567" r="2873" b="22727"/>
          <a:stretch/>
        </p:blipFill>
        <p:spPr bwMode="auto">
          <a:xfrm>
            <a:off x="969819" y="2338788"/>
            <a:ext cx="3301100" cy="1642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w to make a Union Jack Tissue Flag | VE Day Crafts - YouTub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5" r="15215" b="18883"/>
          <a:stretch/>
        </p:blipFill>
        <p:spPr bwMode="auto">
          <a:xfrm>
            <a:off x="5015346" y="4202545"/>
            <a:ext cx="2798985" cy="180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34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2786E117-4556-4C02-B5D3-75013ED99A9A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D3434000-9F52-4059-A016-19F4E5690F4F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1500</TotalTime>
  <Words>158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Calibri</vt:lpstr>
      <vt:lpstr>Twinkl SemiBold</vt:lpstr>
      <vt:lpstr>Sassoon Infant Rg</vt:lpstr>
      <vt:lpstr>Arial</vt:lpstr>
      <vt:lpstr>Office Theme</vt:lpstr>
      <vt:lpstr>PowerPoint Presentation</vt:lpstr>
      <vt:lpstr>Watch this video on the United Kingdom </vt:lpstr>
      <vt:lpstr>Geography</vt:lpstr>
      <vt:lpstr>Geography</vt:lpstr>
      <vt:lpstr>United Kingdom can you point to the four countries?</vt:lpstr>
      <vt:lpstr>Did you get it right? </vt:lpstr>
      <vt:lpstr>Geography</vt:lpstr>
      <vt:lpstr>Can you make or draw your own Union Jack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lp112@woodrow.worcs.sch.uk</cp:lastModifiedBy>
  <cp:revision>146</cp:revision>
  <dcterms:created xsi:type="dcterms:W3CDTF">2014-10-01T16:09:27Z</dcterms:created>
  <dcterms:modified xsi:type="dcterms:W3CDTF">2021-01-06T14:56:00Z</dcterms:modified>
</cp:coreProperties>
</file>